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xlsx" ContentType="application/vnd.openxmlformats-officedocument.spreadsheetml.sheet"/>
  <Default Extension="doc" ContentType="application/msword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8" r:id="rId1"/>
  </p:sldMasterIdLst>
  <p:notesMasterIdLst>
    <p:notesMasterId r:id="rId26"/>
  </p:notesMasterIdLst>
  <p:handoutMasterIdLst>
    <p:handoutMasterId r:id="rId27"/>
  </p:handoutMasterIdLst>
  <p:sldIdLst>
    <p:sldId id="550" r:id="rId2"/>
    <p:sldId id="556" r:id="rId3"/>
    <p:sldId id="557" r:id="rId4"/>
    <p:sldId id="539" r:id="rId5"/>
    <p:sldId id="551" r:id="rId6"/>
    <p:sldId id="519" r:id="rId7"/>
    <p:sldId id="543" r:id="rId8"/>
    <p:sldId id="538" r:id="rId9"/>
    <p:sldId id="540" r:id="rId10"/>
    <p:sldId id="553" r:id="rId11"/>
    <p:sldId id="554" r:id="rId12"/>
    <p:sldId id="555" r:id="rId13"/>
    <p:sldId id="537" r:id="rId14"/>
    <p:sldId id="549" r:id="rId15"/>
    <p:sldId id="547" r:id="rId16"/>
    <p:sldId id="542" r:id="rId17"/>
    <p:sldId id="552" r:id="rId18"/>
    <p:sldId id="563" r:id="rId19"/>
    <p:sldId id="558" r:id="rId20"/>
    <p:sldId id="548" r:id="rId21"/>
    <p:sldId id="562" r:id="rId22"/>
    <p:sldId id="561" r:id="rId23"/>
    <p:sldId id="564" r:id="rId24"/>
    <p:sldId id="404" r:id="rId25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8D48"/>
    <a:srgbClr val="000099"/>
    <a:srgbClr val="E4EDF8"/>
    <a:srgbClr val="112FAF"/>
    <a:srgbClr val="3C14AC"/>
    <a:srgbClr val="FFFFFF"/>
    <a:srgbClr val="F3C553"/>
    <a:srgbClr val="006600"/>
    <a:srgbClr val="FE6E6A"/>
    <a:srgbClr val="FBBD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1" autoAdjust="0"/>
    <p:restoredTop sz="82919" autoAdjust="0"/>
  </p:normalViewPr>
  <p:slideViewPr>
    <p:cSldViewPr>
      <p:cViewPr>
        <p:scale>
          <a:sx n="75" d="100"/>
          <a:sy n="75" d="100"/>
        </p:scale>
        <p:origin x="-456" y="13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tor\KTR\&#1054;&#1073;&#1097;&#1072;&#1103;%20&#1087;&#1072;&#1087;&#1082;&#1072;\&#1055;&#1056;&#1045;&#1047;&#1045;&#1053;&#1058;&#1040;&#1062;&#1048;&#1048;\&#1087;&#1088;&#1077;&#1079;&#1077;&#1085;&#1090;&#1072;&#1094;&#1080;&#1080;%202011\&#1044;&#1048;&#1040;&#1043;&#1056;&#1040;&#1052;&#1052;&#1067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0308030492604191E-2"/>
          <c:y val="5.262810215024484E-2"/>
          <c:w val="0.88872267674745176"/>
          <c:h val="0.84379921873264363"/>
        </c:manualLayout>
      </c:layout>
      <c:lineChart>
        <c:grouping val="standard"/>
        <c:varyColors val="0"/>
        <c:ser>
          <c:idx val="0"/>
          <c:order val="0"/>
          <c:tx>
            <c:v>Бюджетное финансирование</c:v>
          </c:tx>
          <c:spPr>
            <a:ln w="38100">
              <a:solidFill>
                <a:srgbClr val="0070C0"/>
              </a:solidFill>
            </a:ln>
          </c:spPr>
          <c:marker>
            <c:spPr>
              <a:ln w="38100">
                <a:solidFill>
                  <a:srgbClr val="0070C0"/>
                </a:solidFill>
              </a:ln>
            </c:spPr>
          </c:marker>
          <c:dLbls>
            <c:dLbl>
              <c:idx val="4"/>
              <c:layout>
                <c:manualLayout>
                  <c:x val="-1.9115890083631962E-2"/>
                  <c:y val="-1.2484392052377039E-2"/>
                </c:manualLayout>
              </c:layout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3.4812875994479874E-2"/>
                  <c:y val="8.2449925813615682E-2"/>
                </c:manualLayout>
              </c:layout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3.1331588395031848E-2"/>
                  <c:y val="7.0671364983099158E-2"/>
                </c:manualLayout>
              </c:layout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3.2302785400137687E-2"/>
                  <c:y val="-1.2704151673733522E-3"/>
                </c:manualLayout>
              </c:layout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1.6097983741858398E-3"/>
                  <c:y val="-3.699877818298917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1.3562358266195125E-3"/>
                  <c:y val="-3.661945287750241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rgbClr val="0070C0"/>
                    </a:solidFill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Лист3!$C$2:$L$2</c:f>
              <c:numCache>
                <c:formatCode>General</c:formatCode>
                <c:ptCount val="10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</c:numCache>
            </c:numRef>
          </c:cat>
          <c:val>
            <c:numRef>
              <c:f>Лист3!$C$3:$L$3</c:f>
              <c:numCache>
                <c:formatCode>General</c:formatCode>
                <c:ptCount val="10"/>
                <c:pt idx="0">
                  <c:v>8.7000000000000011</c:v>
                </c:pt>
                <c:pt idx="1">
                  <c:v>30</c:v>
                </c:pt>
                <c:pt idx="2">
                  <c:v>35</c:v>
                </c:pt>
                <c:pt idx="3">
                  <c:v>35</c:v>
                </c:pt>
                <c:pt idx="4">
                  <c:v>55</c:v>
                </c:pt>
                <c:pt idx="5">
                  <c:v>319</c:v>
                </c:pt>
                <c:pt idx="6">
                  <c:v>320</c:v>
                </c:pt>
                <c:pt idx="7">
                  <c:v>360</c:v>
                </c:pt>
                <c:pt idx="8">
                  <c:v>816</c:v>
                </c:pt>
                <c:pt idx="9">
                  <c:v>816</c:v>
                </c:pt>
              </c:numCache>
            </c:numRef>
          </c:val>
          <c:smooth val="0"/>
        </c:ser>
        <c:ser>
          <c:idx val="1"/>
          <c:order val="1"/>
          <c:tx>
            <c:v>Финансирование промышленности</c:v>
          </c:tx>
          <c:spPr>
            <a:ln w="38100">
              <a:solidFill>
                <a:srgbClr val="C00000"/>
              </a:solidFill>
            </a:ln>
          </c:spPr>
          <c:marker>
            <c:spPr>
              <a:ln w="38100">
                <a:solidFill>
                  <a:srgbClr val="C00000"/>
                </a:solidFill>
              </a:ln>
            </c:spPr>
          </c:marker>
          <c:dPt>
            <c:idx val="0"/>
            <c:marker>
              <c:symbol val="none"/>
            </c:marker>
            <c:bubble3D val="0"/>
          </c:dPt>
          <c:dPt>
            <c:idx val="1"/>
            <c:marker>
              <c:symbol val="none"/>
            </c:marker>
            <c:bubble3D val="0"/>
          </c:dPt>
          <c:dPt>
            <c:idx val="2"/>
            <c:marker>
              <c:symbol val="none"/>
            </c:marker>
            <c:bubble3D val="0"/>
          </c:dPt>
          <c:dPt>
            <c:idx val="4"/>
            <c:marker>
              <c:symbol val="none"/>
            </c:marker>
            <c:bubble3D val="0"/>
          </c:dPt>
          <c:dPt>
            <c:idx val="5"/>
            <c:marker>
              <c:symbol val="none"/>
            </c:marker>
            <c:bubble3D val="0"/>
          </c:dPt>
          <c:dPt>
            <c:idx val="6"/>
            <c:marker>
              <c:symbol val="none"/>
            </c:marker>
            <c:bubble3D val="0"/>
          </c:dPt>
          <c:dPt>
            <c:idx val="7"/>
            <c:marker>
              <c:symbol val="none"/>
            </c:marker>
            <c:bubble3D val="0"/>
          </c:dPt>
          <c:dLbls>
            <c:dLbl>
              <c:idx val="0"/>
              <c:delete val="1"/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layout>
                <c:manualLayout>
                  <c:x val="3.66387893269614E-2"/>
                  <c:y val="5.4931325030458972E-2"/>
                </c:manualLayout>
              </c:layout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delete val="1"/>
            </c:dLbl>
            <c:dLbl>
              <c:idx val="5"/>
              <c:delete val="1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layout>
                <c:manualLayout>
                  <c:x val="1.0648132523046882E-3"/>
                  <c:y val="3.018743121830570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1.3562358266195125E-3"/>
                  <c:y val="-1.070661905036606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761</a:t>
                    </a:r>
                    <a:endParaRPr lang="en-US" dirty="0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rgbClr val="C00000"/>
                    </a:solidFill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Лист3!$C$2:$L$2</c:f>
              <c:numCache>
                <c:formatCode>General</c:formatCode>
                <c:ptCount val="10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</c:numCache>
            </c:numRef>
          </c:cat>
          <c:val>
            <c:numRef>
              <c:f>Лист3!$C$4:$L$4</c:f>
              <c:numCache>
                <c:formatCode>General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220</c:v>
                </c:pt>
                <c:pt idx="8">
                  <c:v>450</c:v>
                </c:pt>
                <c:pt idx="9">
                  <c:v>740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Лист3!$B$5</c:f>
              <c:strCache>
                <c:ptCount val="1"/>
                <c:pt idx="0">
                  <c:v>Суммарные вложения</c:v>
                </c:pt>
              </c:strCache>
            </c:strRef>
          </c:tx>
          <c:spPr>
            <a:ln w="38100">
              <a:solidFill>
                <a:srgbClr val="006600"/>
              </a:solidFill>
            </a:ln>
          </c:spPr>
          <c:marker>
            <c:spPr>
              <a:solidFill>
                <a:srgbClr val="008000"/>
              </a:solidFill>
              <a:ln w="38100">
                <a:solidFill>
                  <a:srgbClr val="006600"/>
                </a:solidFill>
              </a:ln>
            </c:spPr>
          </c:marker>
          <c:dLbls>
            <c:dLbl>
              <c:idx val="0"/>
              <c:delete val="1"/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layout>
                <c:manualLayout>
                  <c:x val="-2.6109656995859869E-2"/>
                  <c:y val="-7.77385014814091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delete val="1"/>
            </c:dLbl>
            <c:dLbl>
              <c:idx val="5"/>
              <c:delete val="1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layout>
                <c:manualLayout>
                  <c:x val="-0.1009573403839915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4.7449572997431883E-2"/>
                  <c:y val="-4.94699554881693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rgbClr val="008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Лист3!$C$2:$L$2</c:f>
              <c:numCache>
                <c:formatCode>General</c:formatCode>
                <c:ptCount val="10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</c:numCache>
            </c:numRef>
          </c:cat>
          <c:val>
            <c:numRef>
              <c:f>Лист3!$C$5:$L$5</c:f>
              <c:numCache>
                <c:formatCode>General</c:formatCode>
                <c:ptCount val="10"/>
                <c:pt idx="0">
                  <c:v>8.7000000000000011</c:v>
                </c:pt>
                <c:pt idx="1">
                  <c:v>30</c:v>
                </c:pt>
                <c:pt idx="2">
                  <c:v>35</c:v>
                </c:pt>
                <c:pt idx="3">
                  <c:v>45</c:v>
                </c:pt>
                <c:pt idx="4">
                  <c:v>75</c:v>
                </c:pt>
                <c:pt idx="5">
                  <c:v>369</c:v>
                </c:pt>
                <c:pt idx="6">
                  <c:v>420</c:v>
                </c:pt>
                <c:pt idx="7">
                  <c:v>580</c:v>
                </c:pt>
                <c:pt idx="8">
                  <c:v>1266</c:v>
                </c:pt>
                <c:pt idx="9">
                  <c:v>1566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dropLines/>
        <c:marker val="1"/>
        <c:smooth val="0"/>
        <c:axId val="89375104"/>
        <c:axId val="89376640"/>
      </c:lineChart>
      <c:catAx>
        <c:axId val="893751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89376640"/>
        <c:crosses val="autoZero"/>
        <c:auto val="1"/>
        <c:lblAlgn val="ctr"/>
        <c:lblOffset val="100"/>
        <c:noMultiLvlLbl val="0"/>
      </c:catAx>
      <c:valAx>
        <c:axId val="89376640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400"/>
                </a:pPr>
                <a:r>
                  <a:rPr lang="ru-RU" sz="1400"/>
                  <a:t>объем финансирования, млн. руб.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893751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1359655053697575"/>
          <c:y val="0.16271429164051021"/>
          <c:w val="0.29113144725211965"/>
          <c:h val="0.28154024993920634"/>
        </c:manualLayout>
      </c:layout>
      <c:overlay val="0"/>
      <c:txPr>
        <a:bodyPr/>
        <a:lstStyle/>
        <a:p>
          <a:pPr>
            <a:defRPr sz="1400" b="1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</c:spPr>
          </c:marker>
          <c:dLbls>
            <c:dLbl>
              <c:idx val="3"/>
              <c:layout>
                <c:manualLayout>
                  <c:x val="-4.210069483809939E-2"/>
                  <c:y val="-6.297174893025353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3.7781198103684258E-2"/>
                  <c:y val="-6.831627293937039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4.642019157251448E-2"/>
                  <c:y val="-4.426591489834464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7.3172274680992119E-2"/>
                  <c:y val="-5.228270091201989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-5.8773952232941636E-2"/>
                  <c:y val="-6.831627293937034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-6.8852777946576918E-2"/>
                  <c:y val="-7.36607969484872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1621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-9.6209590597872777E-2"/>
                  <c:y val="-4.15936528937862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-4.0261450861132954E-2"/>
                  <c:y val="-3.546112721482125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Лист1!$A$2:$A$16</c:f>
              <c:numCache>
                <c:formatCode>General</c:formatCode>
                <c:ptCount val="15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2010</c:v>
                </c:pt>
                <c:pt idx="12">
                  <c:v>2011</c:v>
                </c:pt>
                <c:pt idx="13">
                  <c:v>2012</c:v>
                </c:pt>
                <c:pt idx="14">
                  <c:v>2013</c:v>
                </c:pt>
              </c:numCache>
            </c:numRef>
          </c:cat>
          <c:val>
            <c:numRef>
              <c:f>Лист1!$B$2:$B$16</c:f>
              <c:numCache>
                <c:formatCode>General</c:formatCode>
                <c:ptCount val="15"/>
                <c:pt idx="1">
                  <c:v>397</c:v>
                </c:pt>
                <c:pt idx="2">
                  <c:v>510</c:v>
                </c:pt>
                <c:pt idx="3">
                  <c:v>360</c:v>
                </c:pt>
                <c:pt idx="4">
                  <c:v>339</c:v>
                </c:pt>
                <c:pt idx="5">
                  <c:v>189</c:v>
                </c:pt>
                <c:pt idx="6">
                  <c:v>472</c:v>
                </c:pt>
                <c:pt idx="7">
                  <c:v>450</c:v>
                </c:pt>
                <c:pt idx="8">
                  <c:v>636</c:v>
                </c:pt>
                <c:pt idx="9">
                  <c:v>761</c:v>
                </c:pt>
                <c:pt idx="10">
                  <c:v>1167</c:v>
                </c:pt>
                <c:pt idx="11">
                  <c:v>1205</c:v>
                </c:pt>
                <c:pt idx="12">
                  <c:v>1621</c:v>
                </c:pt>
                <c:pt idx="13">
                  <c:v>2111</c:v>
                </c:pt>
                <c:pt idx="14">
                  <c:v>2322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4230272"/>
        <c:axId val="34231424"/>
      </c:lineChart>
      <c:catAx>
        <c:axId val="342302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4231424"/>
        <c:crosses val="autoZero"/>
        <c:auto val="1"/>
        <c:lblAlgn val="ctr"/>
        <c:lblOffset val="100"/>
        <c:noMultiLvlLbl val="0"/>
      </c:catAx>
      <c:valAx>
        <c:axId val="342314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42302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 b="0">
          <a:latin typeface="Bookman Old Style" panose="02050604050505020204" pitchFamily="18" charset="0"/>
        </a:defRPr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8FB83C-21EB-4859-A432-267C0872DC5D}" type="doc">
      <dgm:prSet loTypeId="urn:microsoft.com/office/officeart/2008/layout/VerticalCurvedList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37E558BB-DF1F-4681-9B9C-62AE67953BA3}">
      <dgm:prSet custT="1"/>
      <dgm:spPr>
        <a:solidFill>
          <a:srgbClr val="FFFF00"/>
        </a:solidFill>
      </dgm:spPr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500" dirty="0" smtClean="0"/>
            <a:t>Обращение Фонда развития трубной промышленности и Комитета РСПП в </a:t>
          </a:r>
          <a:r>
            <a:rPr lang="ru-RU" sz="1500" dirty="0" err="1" smtClean="0"/>
            <a:t>Росстандарт</a:t>
          </a:r>
          <a:r>
            <a:rPr lang="ru-RU" sz="1500" dirty="0" smtClean="0"/>
            <a:t>. </a:t>
          </a:r>
          <a:r>
            <a:rPr lang="ru-RU" sz="1500" i="0" dirty="0" smtClean="0"/>
            <a:t>Письмо № 473 от </a:t>
          </a:r>
          <a:r>
            <a:rPr lang="ru-RU" sz="1500" b="1" dirty="0" smtClean="0"/>
            <a:t>18.11.2010 г.</a:t>
          </a:r>
          <a:endParaRPr lang="ru-RU" sz="1500" dirty="0" smtClean="0"/>
        </a:p>
      </dgm:t>
    </dgm:pt>
    <dgm:pt modelId="{651A4D49-33CE-44B1-AB65-C84C8FAFFF19}" type="parTrans" cxnId="{0B55E8C3-CE7B-4149-A655-A1D1B0C13385}">
      <dgm:prSet/>
      <dgm:spPr/>
      <dgm:t>
        <a:bodyPr/>
        <a:lstStyle/>
        <a:p>
          <a:endParaRPr lang="ru-RU"/>
        </a:p>
      </dgm:t>
    </dgm:pt>
    <dgm:pt modelId="{64E37FC9-6E30-459E-BC96-DF5D1087281C}" type="sibTrans" cxnId="{0B55E8C3-CE7B-4149-A655-A1D1B0C13385}">
      <dgm:prSet/>
      <dgm:spPr/>
      <dgm:t>
        <a:bodyPr/>
        <a:lstStyle/>
        <a:p>
          <a:endParaRPr lang="ru-RU"/>
        </a:p>
      </dgm:t>
    </dgm:pt>
    <dgm:pt modelId="{1D6CE418-596A-4436-92B7-DFFC896595CD}">
      <dgm:prSet custT="1"/>
      <dgm:spPr>
        <a:solidFill>
          <a:srgbClr val="FFFFFF"/>
        </a:solidFill>
      </dgm:spPr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500" dirty="0" smtClean="0"/>
            <a:t>Обращение </a:t>
          </a:r>
          <a:r>
            <a:rPr lang="ru-RU" sz="1500" dirty="0" err="1" smtClean="0"/>
            <a:t>Росстандарта</a:t>
          </a:r>
          <a:r>
            <a:rPr lang="ru-RU" sz="1500" dirty="0" smtClean="0"/>
            <a:t> в МГС и обсуждение вопроса на совещании МГС в </a:t>
          </a:r>
        </a:p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500" dirty="0" smtClean="0"/>
            <a:t>г. </a:t>
          </a:r>
          <a:r>
            <a:rPr lang="ru-RU" sz="1500" dirty="0" err="1" smtClean="0"/>
            <a:t>Габале</a:t>
          </a:r>
          <a:r>
            <a:rPr lang="ru-RU" sz="1500" dirty="0" smtClean="0"/>
            <a:t> (Азербайджан). Протокол МГС № 38-2010 от </a:t>
          </a:r>
          <a:r>
            <a:rPr lang="ru-RU" sz="1500" b="1" dirty="0" smtClean="0"/>
            <a:t>25.11. 2010 г.</a:t>
          </a:r>
          <a:endParaRPr lang="ru-RU" sz="1500" dirty="0" smtClean="0"/>
        </a:p>
      </dgm:t>
    </dgm:pt>
    <dgm:pt modelId="{9FC63D5F-2935-455C-9A40-772E53055B30}" type="parTrans" cxnId="{6B181F2C-6425-4FA9-8FE5-4382AFAA5071}">
      <dgm:prSet/>
      <dgm:spPr/>
      <dgm:t>
        <a:bodyPr/>
        <a:lstStyle/>
        <a:p>
          <a:endParaRPr lang="ru-RU"/>
        </a:p>
      </dgm:t>
    </dgm:pt>
    <dgm:pt modelId="{468AF7C0-83C5-4E93-8CAC-71BB73E2619E}" type="sibTrans" cxnId="{6B181F2C-6425-4FA9-8FE5-4382AFAA5071}">
      <dgm:prSet/>
      <dgm:spPr/>
      <dgm:t>
        <a:bodyPr/>
        <a:lstStyle/>
        <a:p>
          <a:endParaRPr lang="ru-RU"/>
        </a:p>
      </dgm:t>
    </dgm:pt>
    <dgm:pt modelId="{84581532-CEE9-4151-9E47-9A6B50436804}">
      <dgm:prSet custT="1"/>
      <dgm:spPr>
        <a:solidFill>
          <a:srgbClr val="92D050"/>
        </a:solidFill>
      </dgm:spPr>
      <dgm:t>
        <a:bodyPr/>
        <a:lstStyle/>
        <a:p>
          <a:pPr rtl="0"/>
          <a:r>
            <a:rPr lang="ru-RU" sz="1600" b="1" dirty="0" smtClean="0"/>
            <a:t>В октябре 2011 г. </a:t>
          </a:r>
          <a:r>
            <a:rPr lang="ru-RU" sz="1600" dirty="0" smtClean="0"/>
            <a:t>стандарты размещены для голосования в АИС  МГС.</a:t>
          </a:r>
          <a:endParaRPr lang="ru-RU" sz="1600" dirty="0"/>
        </a:p>
      </dgm:t>
    </dgm:pt>
    <dgm:pt modelId="{103B6060-B89E-4D0A-A10E-C54EE597F4F4}" type="parTrans" cxnId="{4AC50609-A8E5-4A9D-85F0-CF1555EA66C8}">
      <dgm:prSet/>
      <dgm:spPr/>
      <dgm:t>
        <a:bodyPr/>
        <a:lstStyle/>
        <a:p>
          <a:endParaRPr lang="ru-RU"/>
        </a:p>
      </dgm:t>
    </dgm:pt>
    <dgm:pt modelId="{289D4936-7104-4602-940F-E1664A3778BD}" type="sibTrans" cxnId="{4AC50609-A8E5-4A9D-85F0-CF1555EA66C8}">
      <dgm:prSet/>
      <dgm:spPr/>
      <dgm:t>
        <a:bodyPr/>
        <a:lstStyle/>
        <a:p>
          <a:endParaRPr lang="ru-RU"/>
        </a:p>
      </dgm:t>
    </dgm:pt>
    <dgm:pt modelId="{D73569C1-D5A4-459B-B8F9-E11A59B7F865}">
      <dgm:prSet/>
      <dgm:spPr>
        <a:solidFill>
          <a:srgbClr val="FFFFFF"/>
        </a:solidFill>
      </dgm:spPr>
      <dgm:t>
        <a:bodyPr/>
        <a:lstStyle/>
        <a:p>
          <a:pPr rtl="0"/>
          <a:r>
            <a:rPr lang="ru-RU" b="1" dirty="0" smtClean="0"/>
            <a:t>15 марта 2012 г. </a:t>
          </a:r>
          <a:r>
            <a:rPr lang="ru-RU" dirty="0" smtClean="0"/>
            <a:t>подписано приложение к протоколу по переписке № 49                   с  перечнем межгосударственных нормативных документов,                                 принятых по переписке в марте 2012 г.</a:t>
          </a:r>
          <a:endParaRPr lang="ru-RU" dirty="0"/>
        </a:p>
      </dgm:t>
    </dgm:pt>
    <dgm:pt modelId="{702705C4-D24D-47AF-B744-151EBB1118B1}" type="parTrans" cxnId="{D4C708E9-7D35-4236-AB6B-E4CC5CDEB1F4}">
      <dgm:prSet/>
      <dgm:spPr/>
      <dgm:t>
        <a:bodyPr/>
        <a:lstStyle/>
        <a:p>
          <a:endParaRPr lang="ru-RU"/>
        </a:p>
      </dgm:t>
    </dgm:pt>
    <dgm:pt modelId="{1EC4AE2D-13CB-4F93-AF22-BF61FF0A686B}" type="sibTrans" cxnId="{D4C708E9-7D35-4236-AB6B-E4CC5CDEB1F4}">
      <dgm:prSet/>
      <dgm:spPr/>
      <dgm:t>
        <a:bodyPr/>
        <a:lstStyle/>
        <a:p>
          <a:endParaRPr lang="ru-RU"/>
        </a:p>
      </dgm:t>
    </dgm:pt>
    <dgm:pt modelId="{4259797D-6410-4DB7-9548-EBB0E729B227}" type="pres">
      <dgm:prSet presAssocID="{BE8FB83C-21EB-4859-A432-267C0872DC5D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932B1658-4FDE-40D1-8334-4BD79B45A1C4}" type="pres">
      <dgm:prSet presAssocID="{BE8FB83C-21EB-4859-A432-267C0872DC5D}" presName="Name1" presStyleCnt="0"/>
      <dgm:spPr/>
    </dgm:pt>
    <dgm:pt modelId="{8CB2F1EB-3ED5-4DE7-97FA-03473E026C60}" type="pres">
      <dgm:prSet presAssocID="{BE8FB83C-21EB-4859-A432-267C0872DC5D}" presName="cycle" presStyleCnt="0"/>
      <dgm:spPr/>
    </dgm:pt>
    <dgm:pt modelId="{1CBB026D-5527-45AD-BB83-BF996797F55D}" type="pres">
      <dgm:prSet presAssocID="{BE8FB83C-21EB-4859-A432-267C0872DC5D}" presName="srcNode" presStyleLbl="node1" presStyleIdx="0" presStyleCnt="4"/>
      <dgm:spPr/>
    </dgm:pt>
    <dgm:pt modelId="{050FBE9C-3FE5-42B5-BF78-C3E9E9782441}" type="pres">
      <dgm:prSet presAssocID="{BE8FB83C-21EB-4859-A432-267C0872DC5D}" presName="conn" presStyleLbl="parChTrans1D2" presStyleIdx="0" presStyleCnt="1"/>
      <dgm:spPr/>
      <dgm:t>
        <a:bodyPr/>
        <a:lstStyle/>
        <a:p>
          <a:endParaRPr lang="ru-RU"/>
        </a:p>
      </dgm:t>
    </dgm:pt>
    <dgm:pt modelId="{8C30A1E3-AF44-4540-BC78-F1713ACD89D4}" type="pres">
      <dgm:prSet presAssocID="{BE8FB83C-21EB-4859-A432-267C0872DC5D}" presName="extraNode" presStyleLbl="node1" presStyleIdx="0" presStyleCnt="4"/>
      <dgm:spPr/>
    </dgm:pt>
    <dgm:pt modelId="{FA0642E1-DF48-4B33-B2A6-81546CD2BE8B}" type="pres">
      <dgm:prSet presAssocID="{BE8FB83C-21EB-4859-A432-267C0872DC5D}" presName="dstNode" presStyleLbl="node1" presStyleIdx="0" presStyleCnt="4"/>
      <dgm:spPr/>
    </dgm:pt>
    <dgm:pt modelId="{1BE76CD5-7213-4AAE-B49D-922263A06303}" type="pres">
      <dgm:prSet presAssocID="{37E558BB-DF1F-4681-9B9C-62AE67953BA3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D4431E-C46C-4C7B-A817-7DC72D8D163D}" type="pres">
      <dgm:prSet presAssocID="{37E558BB-DF1F-4681-9B9C-62AE67953BA3}" presName="accent_1" presStyleCnt="0"/>
      <dgm:spPr/>
    </dgm:pt>
    <dgm:pt modelId="{CAA716E2-53E6-4DBA-8563-D347F689FF72}" type="pres">
      <dgm:prSet presAssocID="{37E558BB-DF1F-4681-9B9C-62AE67953BA3}" presName="accentRepeatNode" presStyleLbl="solidFgAcc1" presStyleIdx="0" presStyleCnt="4"/>
      <dgm:spPr>
        <a:solidFill>
          <a:srgbClr val="FFFF00"/>
        </a:solidFill>
      </dgm:spPr>
      <dgm:t>
        <a:bodyPr/>
        <a:lstStyle/>
        <a:p>
          <a:endParaRPr lang="ru-RU"/>
        </a:p>
      </dgm:t>
    </dgm:pt>
    <dgm:pt modelId="{B1C45C0C-5EAA-400F-BD54-4F3DADB53F74}" type="pres">
      <dgm:prSet presAssocID="{1D6CE418-596A-4436-92B7-DFFC896595CD}" presName="text_2" presStyleLbl="node1" presStyleIdx="1" presStyleCnt="4" custLinFactNeighborY="-116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059252-F74F-4464-8434-CBB068919466}" type="pres">
      <dgm:prSet presAssocID="{1D6CE418-596A-4436-92B7-DFFC896595CD}" presName="accent_2" presStyleCnt="0"/>
      <dgm:spPr/>
    </dgm:pt>
    <dgm:pt modelId="{EA905D94-BFF8-40A9-B3E7-D8104D53A5F6}" type="pres">
      <dgm:prSet presAssocID="{1D6CE418-596A-4436-92B7-DFFC896595CD}" presName="accentRepeatNode" presStyleLbl="solidFgAcc1" presStyleIdx="1" presStyleCnt="4" custLinFactNeighborX="-14748" custLinFactNeighborY="-4774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endParaRPr lang="ru-RU"/>
        </a:p>
      </dgm:t>
    </dgm:pt>
    <dgm:pt modelId="{1DFA20CD-D06B-4D5A-A482-1BBAED629318}" type="pres">
      <dgm:prSet presAssocID="{84581532-CEE9-4151-9E47-9A6B50436804}" presName="text_3" presStyleLbl="node1" presStyleIdx="2" presStyleCnt="4" custLinFactNeighborY="-220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DB90CA-0AC3-4471-B821-681471D4D08F}" type="pres">
      <dgm:prSet presAssocID="{84581532-CEE9-4151-9E47-9A6B50436804}" presName="accent_3" presStyleCnt="0"/>
      <dgm:spPr/>
    </dgm:pt>
    <dgm:pt modelId="{FBF93D8E-DD69-454D-914B-E6EDDAFEBBFE}" type="pres">
      <dgm:prSet presAssocID="{84581532-CEE9-4151-9E47-9A6B50436804}" presName="accentRepeatNode" presStyleLbl="solidFgAcc1" presStyleIdx="2" presStyleCnt="4" custLinFactNeighborX="-14748" custLinFactNeighborY="-13070"/>
      <dgm:spPr>
        <a:solidFill>
          <a:srgbClr val="92D050"/>
        </a:solidFill>
      </dgm:spPr>
      <dgm:t>
        <a:bodyPr/>
        <a:lstStyle/>
        <a:p>
          <a:endParaRPr lang="ru-RU"/>
        </a:p>
      </dgm:t>
    </dgm:pt>
    <dgm:pt modelId="{502E7F65-F69F-493F-965D-A634EC8CCAC4}" type="pres">
      <dgm:prSet presAssocID="{D73569C1-D5A4-459B-B8F9-E11A59B7F865}" presName="text_4" presStyleLbl="node1" presStyleIdx="3" presStyleCnt="4" custLinFactNeighborY="-323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FB7B95-E1B5-4D3E-BEB6-BBAA6C344D52}" type="pres">
      <dgm:prSet presAssocID="{D73569C1-D5A4-459B-B8F9-E11A59B7F865}" presName="accent_4" presStyleCnt="0"/>
      <dgm:spPr/>
    </dgm:pt>
    <dgm:pt modelId="{267E952C-AF7D-4675-987A-C1CFB17D8173}" type="pres">
      <dgm:prSet presAssocID="{D73569C1-D5A4-459B-B8F9-E11A59B7F865}" presName="accentRepeatNode" presStyleLbl="solidFgAcc1" presStyleIdx="3" presStyleCnt="4" custLinFactNeighborY="-24496"/>
      <dgm:spPr>
        <a:solidFill>
          <a:schemeClr val="bg2">
            <a:lumMod val="20000"/>
            <a:lumOff val="80000"/>
          </a:schemeClr>
        </a:solidFill>
      </dgm:spPr>
    </dgm:pt>
  </dgm:ptLst>
  <dgm:cxnLst>
    <dgm:cxn modelId="{5FD99B20-DF24-4557-8CC7-E83558AD3D40}" type="presOf" srcId="{BE8FB83C-21EB-4859-A432-267C0872DC5D}" destId="{4259797D-6410-4DB7-9548-EBB0E729B227}" srcOrd="0" destOrd="0" presId="urn:microsoft.com/office/officeart/2008/layout/VerticalCurvedList"/>
    <dgm:cxn modelId="{D4C708E9-7D35-4236-AB6B-E4CC5CDEB1F4}" srcId="{BE8FB83C-21EB-4859-A432-267C0872DC5D}" destId="{D73569C1-D5A4-459B-B8F9-E11A59B7F865}" srcOrd="3" destOrd="0" parTransId="{702705C4-D24D-47AF-B744-151EBB1118B1}" sibTransId="{1EC4AE2D-13CB-4F93-AF22-BF61FF0A686B}"/>
    <dgm:cxn modelId="{423FE997-5CE2-4DA1-AE83-1A44997E5765}" type="presOf" srcId="{D73569C1-D5A4-459B-B8F9-E11A59B7F865}" destId="{502E7F65-F69F-493F-965D-A634EC8CCAC4}" srcOrd="0" destOrd="0" presId="urn:microsoft.com/office/officeart/2008/layout/VerticalCurvedList"/>
    <dgm:cxn modelId="{4AC50609-A8E5-4A9D-85F0-CF1555EA66C8}" srcId="{BE8FB83C-21EB-4859-A432-267C0872DC5D}" destId="{84581532-CEE9-4151-9E47-9A6B50436804}" srcOrd="2" destOrd="0" parTransId="{103B6060-B89E-4D0A-A10E-C54EE597F4F4}" sibTransId="{289D4936-7104-4602-940F-E1664A3778BD}"/>
    <dgm:cxn modelId="{4C98BB89-4A07-4E7E-AEA4-635BB38953F5}" type="presOf" srcId="{64E37FC9-6E30-459E-BC96-DF5D1087281C}" destId="{050FBE9C-3FE5-42B5-BF78-C3E9E9782441}" srcOrd="0" destOrd="0" presId="urn:microsoft.com/office/officeart/2008/layout/VerticalCurvedList"/>
    <dgm:cxn modelId="{F68BA5D7-8DFA-47FA-A957-92E4C1F59B4E}" type="presOf" srcId="{37E558BB-DF1F-4681-9B9C-62AE67953BA3}" destId="{1BE76CD5-7213-4AAE-B49D-922263A06303}" srcOrd="0" destOrd="0" presId="urn:microsoft.com/office/officeart/2008/layout/VerticalCurvedList"/>
    <dgm:cxn modelId="{1B1681EC-B4EE-428E-92FC-F99FA841C47E}" type="presOf" srcId="{1D6CE418-596A-4436-92B7-DFFC896595CD}" destId="{B1C45C0C-5EAA-400F-BD54-4F3DADB53F74}" srcOrd="0" destOrd="0" presId="urn:microsoft.com/office/officeart/2008/layout/VerticalCurvedList"/>
    <dgm:cxn modelId="{0B55E8C3-CE7B-4149-A655-A1D1B0C13385}" srcId="{BE8FB83C-21EB-4859-A432-267C0872DC5D}" destId="{37E558BB-DF1F-4681-9B9C-62AE67953BA3}" srcOrd="0" destOrd="0" parTransId="{651A4D49-33CE-44B1-AB65-C84C8FAFFF19}" sibTransId="{64E37FC9-6E30-459E-BC96-DF5D1087281C}"/>
    <dgm:cxn modelId="{6B181F2C-6425-4FA9-8FE5-4382AFAA5071}" srcId="{BE8FB83C-21EB-4859-A432-267C0872DC5D}" destId="{1D6CE418-596A-4436-92B7-DFFC896595CD}" srcOrd="1" destOrd="0" parTransId="{9FC63D5F-2935-455C-9A40-772E53055B30}" sibTransId="{468AF7C0-83C5-4E93-8CAC-71BB73E2619E}"/>
    <dgm:cxn modelId="{4FBC4464-9AA7-4356-BC67-80E490F025D8}" type="presOf" srcId="{84581532-CEE9-4151-9E47-9A6B50436804}" destId="{1DFA20CD-D06B-4D5A-A482-1BBAED629318}" srcOrd="0" destOrd="0" presId="urn:microsoft.com/office/officeart/2008/layout/VerticalCurvedList"/>
    <dgm:cxn modelId="{A8904E21-C7CF-49E9-8EFD-23E772A82251}" type="presParOf" srcId="{4259797D-6410-4DB7-9548-EBB0E729B227}" destId="{932B1658-4FDE-40D1-8334-4BD79B45A1C4}" srcOrd="0" destOrd="0" presId="urn:microsoft.com/office/officeart/2008/layout/VerticalCurvedList"/>
    <dgm:cxn modelId="{D8AA2B94-3F01-4034-B9CD-4FB77684E6B4}" type="presParOf" srcId="{932B1658-4FDE-40D1-8334-4BD79B45A1C4}" destId="{8CB2F1EB-3ED5-4DE7-97FA-03473E026C60}" srcOrd="0" destOrd="0" presId="urn:microsoft.com/office/officeart/2008/layout/VerticalCurvedList"/>
    <dgm:cxn modelId="{56993476-21A7-4A06-B54B-5E8EA30A8E3C}" type="presParOf" srcId="{8CB2F1EB-3ED5-4DE7-97FA-03473E026C60}" destId="{1CBB026D-5527-45AD-BB83-BF996797F55D}" srcOrd="0" destOrd="0" presId="urn:microsoft.com/office/officeart/2008/layout/VerticalCurvedList"/>
    <dgm:cxn modelId="{FC125723-1566-4FC0-92B0-24276B052142}" type="presParOf" srcId="{8CB2F1EB-3ED5-4DE7-97FA-03473E026C60}" destId="{050FBE9C-3FE5-42B5-BF78-C3E9E9782441}" srcOrd="1" destOrd="0" presId="urn:microsoft.com/office/officeart/2008/layout/VerticalCurvedList"/>
    <dgm:cxn modelId="{E4A5F99A-0F8B-41C4-9E11-A95A9CED6E29}" type="presParOf" srcId="{8CB2F1EB-3ED5-4DE7-97FA-03473E026C60}" destId="{8C30A1E3-AF44-4540-BC78-F1713ACD89D4}" srcOrd="2" destOrd="0" presId="urn:microsoft.com/office/officeart/2008/layout/VerticalCurvedList"/>
    <dgm:cxn modelId="{AFC407B2-9B4F-4B33-B137-02401F53937C}" type="presParOf" srcId="{8CB2F1EB-3ED5-4DE7-97FA-03473E026C60}" destId="{FA0642E1-DF48-4B33-B2A6-81546CD2BE8B}" srcOrd="3" destOrd="0" presId="urn:microsoft.com/office/officeart/2008/layout/VerticalCurvedList"/>
    <dgm:cxn modelId="{C1169705-D41C-4AF8-91FD-68FD334AAEC0}" type="presParOf" srcId="{932B1658-4FDE-40D1-8334-4BD79B45A1C4}" destId="{1BE76CD5-7213-4AAE-B49D-922263A06303}" srcOrd="1" destOrd="0" presId="urn:microsoft.com/office/officeart/2008/layout/VerticalCurvedList"/>
    <dgm:cxn modelId="{529E67F7-16EE-405D-B85D-4F0917431D14}" type="presParOf" srcId="{932B1658-4FDE-40D1-8334-4BD79B45A1C4}" destId="{57D4431E-C46C-4C7B-A817-7DC72D8D163D}" srcOrd="2" destOrd="0" presId="urn:microsoft.com/office/officeart/2008/layout/VerticalCurvedList"/>
    <dgm:cxn modelId="{289F83F0-4E2B-4745-8A60-7DB1C23D9FB3}" type="presParOf" srcId="{57D4431E-C46C-4C7B-A817-7DC72D8D163D}" destId="{CAA716E2-53E6-4DBA-8563-D347F689FF72}" srcOrd="0" destOrd="0" presId="urn:microsoft.com/office/officeart/2008/layout/VerticalCurvedList"/>
    <dgm:cxn modelId="{BB3D51EC-306B-4E6C-B4B7-0DAE7F3780D7}" type="presParOf" srcId="{932B1658-4FDE-40D1-8334-4BD79B45A1C4}" destId="{B1C45C0C-5EAA-400F-BD54-4F3DADB53F74}" srcOrd="3" destOrd="0" presId="urn:microsoft.com/office/officeart/2008/layout/VerticalCurvedList"/>
    <dgm:cxn modelId="{ACA86108-53E0-4215-B293-D1B6519EAF96}" type="presParOf" srcId="{932B1658-4FDE-40D1-8334-4BD79B45A1C4}" destId="{6C059252-F74F-4464-8434-CBB068919466}" srcOrd="4" destOrd="0" presId="urn:microsoft.com/office/officeart/2008/layout/VerticalCurvedList"/>
    <dgm:cxn modelId="{EF1F556A-8310-4A49-BA49-D1A99FE5FD75}" type="presParOf" srcId="{6C059252-F74F-4464-8434-CBB068919466}" destId="{EA905D94-BFF8-40A9-B3E7-D8104D53A5F6}" srcOrd="0" destOrd="0" presId="urn:microsoft.com/office/officeart/2008/layout/VerticalCurvedList"/>
    <dgm:cxn modelId="{FAD7CB99-8BB8-4A53-B02E-6F9ECCCD8543}" type="presParOf" srcId="{932B1658-4FDE-40D1-8334-4BD79B45A1C4}" destId="{1DFA20CD-D06B-4D5A-A482-1BBAED629318}" srcOrd="5" destOrd="0" presId="urn:microsoft.com/office/officeart/2008/layout/VerticalCurvedList"/>
    <dgm:cxn modelId="{21D5BE69-C888-45E8-85DF-C885374FBD80}" type="presParOf" srcId="{932B1658-4FDE-40D1-8334-4BD79B45A1C4}" destId="{DBDB90CA-0AC3-4471-B821-681471D4D08F}" srcOrd="6" destOrd="0" presId="urn:microsoft.com/office/officeart/2008/layout/VerticalCurvedList"/>
    <dgm:cxn modelId="{2897B339-141E-4D30-AB77-BB7AF08AEDDB}" type="presParOf" srcId="{DBDB90CA-0AC3-4471-B821-681471D4D08F}" destId="{FBF93D8E-DD69-454D-914B-E6EDDAFEBBFE}" srcOrd="0" destOrd="0" presId="urn:microsoft.com/office/officeart/2008/layout/VerticalCurvedList"/>
    <dgm:cxn modelId="{90FF5FDC-F723-4C76-A76B-85887B6D8790}" type="presParOf" srcId="{932B1658-4FDE-40D1-8334-4BD79B45A1C4}" destId="{502E7F65-F69F-493F-965D-A634EC8CCAC4}" srcOrd="7" destOrd="0" presId="urn:microsoft.com/office/officeart/2008/layout/VerticalCurvedList"/>
    <dgm:cxn modelId="{6D8CB188-B186-4D55-AEAB-390AB69E47BF}" type="presParOf" srcId="{932B1658-4FDE-40D1-8334-4BD79B45A1C4}" destId="{2AFB7B95-E1B5-4D3E-BEB6-BBAA6C344D52}" srcOrd="8" destOrd="0" presId="urn:microsoft.com/office/officeart/2008/layout/VerticalCurvedList"/>
    <dgm:cxn modelId="{91ED0993-3F90-4DBD-A1A3-963145C4FC25}" type="presParOf" srcId="{2AFB7B95-E1B5-4D3E-BEB6-BBAA6C344D52}" destId="{267E952C-AF7D-4675-987A-C1CFB17D8173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0FBE9C-3FE5-42B5-BF78-C3E9E9782441}">
      <dsp:nvSpPr>
        <dsp:cNvPr id="0" name=""/>
        <dsp:cNvSpPr/>
      </dsp:nvSpPr>
      <dsp:spPr>
        <a:xfrm>
          <a:off x="-4925912" y="-754816"/>
          <a:ext cx="5866704" cy="5866704"/>
        </a:xfrm>
        <a:prstGeom prst="blockArc">
          <a:avLst>
            <a:gd name="adj1" fmla="val 18900000"/>
            <a:gd name="adj2" fmla="val 2700000"/>
            <a:gd name="adj3" fmla="val 368"/>
          </a:avLst>
        </a:pr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E76CD5-7213-4AAE-B49D-922263A06303}">
      <dsp:nvSpPr>
        <dsp:cNvPr id="0" name=""/>
        <dsp:cNvSpPr/>
      </dsp:nvSpPr>
      <dsp:spPr>
        <a:xfrm>
          <a:off x="492661" y="334971"/>
          <a:ext cx="8046890" cy="670291"/>
        </a:xfrm>
        <a:prstGeom prst="rect">
          <a:avLst/>
        </a:prstGeom>
        <a:solidFill>
          <a:srgbClr val="FFFF00"/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2044" tIns="38100" rIns="38100" bIns="38100" numCol="1" spcCol="1270" anchor="ctr" anchorCtr="0">
          <a:noAutofit/>
        </a:bodyPr>
        <a:lstStyle/>
        <a:p>
          <a:pPr marL="0" marR="0" lvl="0" indent="0" algn="l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500" kern="1200" dirty="0" smtClean="0"/>
            <a:t>Обращение Фонда развития трубной промышленности и Комитета РСПП в </a:t>
          </a:r>
          <a:r>
            <a:rPr lang="ru-RU" sz="1500" kern="1200" dirty="0" err="1" smtClean="0"/>
            <a:t>Росстандарт</a:t>
          </a:r>
          <a:r>
            <a:rPr lang="ru-RU" sz="1500" kern="1200" dirty="0" smtClean="0"/>
            <a:t>. </a:t>
          </a:r>
          <a:r>
            <a:rPr lang="ru-RU" sz="1500" i="0" kern="1200" dirty="0" smtClean="0"/>
            <a:t>Письмо № 473 от </a:t>
          </a:r>
          <a:r>
            <a:rPr lang="ru-RU" sz="1500" b="1" kern="1200" dirty="0" smtClean="0"/>
            <a:t>18.11.2010 г.</a:t>
          </a:r>
          <a:endParaRPr lang="ru-RU" sz="1500" kern="1200" dirty="0" smtClean="0"/>
        </a:p>
      </dsp:txBody>
      <dsp:txXfrm>
        <a:off x="492661" y="334971"/>
        <a:ext cx="8046890" cy="670291"/>
      </dsp:txXfrm>
    </dsp:sp>
    <dsp:sp modelId="{CAA716E2-53E6-4DBA-8563-D347F689FF72}">
      <dsp:nvSpPr>
        <dsp:cNvPr id="0" name=""/>
        <dsp:cNvSpPr/>
      </dsp:nvSpPr>
      <dsp:spPr>
        <a:xfrm>
          <a:off x="73728" y="251185"/>
          <a:ext cx="837864" cy="837864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C45C0C-5EAA-400F-BD54-4F3DADB53F74}">
      <dsp:nvSpPr>
        <dsp:cNvPr id="0" name=""/>
        <dsp:cNvSpPr/>
      </dsp:nvSpPr>
      <dsp:spPr>
        <a:xfrm>
          <a:off x="876955" y="1262575"/>
          <a:ext cx="7662596" cy="670291"/>
        </a:xfrm>
        <a:prstGeom prst="rect">
          <a:avLst/>
        </a:prstGeom>
        <a:solidFill>
          <a:srgbClr val="FFFFFF"/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2044" tIns="38100" rIns="38100" bIns="38100" numCol="1" spcCol="1270" anchor="ctr" anchorCtr="0">
          <a:noAutofit/>
        </a:bodyPr>
        <a:lstStyle/>
        <a:p>
          <a:pPr marL="0" marR="0" lvl="0" indent="0" algn="l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500" kern="1200" dirty="0" smtClean="0"/>
            <a:t>Обращение </a:t>
          </a:r>
          <a:r>
            <a:rPr lang="ru-RU" sz="1500" kern="1200" dirty="0" err="1" smtClean="0"/>
            <a:t>Росстандарта</a:t>
          </a:r>
          <a:r>
            <a:rPr lang="ru-RU" sz="1500" kern="1200" dirty="0" smtClean="0"/>
            <a:t> в МГС и обсуждение вопроса на совещании МГС в </a:t>
          </a:r>
        </a:p>
        <a:p>
          <a:pPr marL="0" marR="0" lvl="0" indent="0" algn="l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500" kern="1200" dirty="0" smtClean="0"/>
            <a:t>г. </a:t>
          </a:r>
          <a:r>
            <a:rPr lang="ru-RU" sz="1500" kern="1200" dirty="0" err="1" smtClean="0"/>
            <a:t>Габале</a:t>
          </a:r>
          <a:r>
            <a:rPr lang="ru-RU" sz="1500" kern="1200" dirty="0" smtClean="0"/>
            <a:t> (Азербайджан). Протокол МГС № 38-2010 от </a:t>
          </a:r>
          <a:r>
            <a:rPr lang="ru-RU" sz="1500" b="1" kern="1200" dirty="0" smtClean="0"/>
            <a:t>25.11. 2010 г.</a:t>
          </a:r>
          <a:endParaRPr lang="ru-RU" sz="1500" kern="1200" dirty="0" smtClean="0"/>
        </a:p>
      </dsp:txBody>
      <dsp:txXfrm>
        <a:off x="876955" y="1262575"/>
        <a:ext cx="7662596" cy="670291"/>
      </dsp:txXfrm>
    </dsp:sp>
    <dsp:sp modelId="{EA905D94-BFF8-40A9-B3E7-D8104D53A5F6}">
      <dsp:nvSpPr>
        <dsp:cNvPr id="0" name=""/>
        <dsp:cNvSpPr/>
      </dsp:nvSpPr>
      <dsp:spPr>
        <a:xfrm>
          <a:off x="334454" y="1216797"/>
          <a:ext cx="837864" cy="837864"/>
        </a:xfrm>
        <a:prstGeom prst="ellipse">
          <a:avLst/>
        </a:prstGeom>
        <a:solidFill>
          <a:schemeClr val="bg2">
            <a:lumMod val="20000"/>
            <a:lumOff val="8000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FA20CD-D06B-4D5A-A482-1BBAED629318}">
      <dsp:nvSpPr>
        <dsp:cNvPr id="0" name=""/>
        <dsp:cNvSpPr/>
      </dsp:nvSpPr>
      <dsp:spPr>
        <a:xfrm>
          <a:off x="876955" y="2198678"/>
          <a:ext cx="7662596" cy="670291"/>
        </a:xfrm>
        <a:prstGeom prst="rect">
          <a:avLst/>
        </a:prstGeom>
        <a:solidFill>
          <a:srgbClr val="92D050"/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2044" tIns="40640" rIns="40640" bIns="4064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В октябре 2011 г. </a:t>
          </a:r>
          <a:r>
            <a:rPr lang="ru-RU" sz="1600" kern="1200" dirty="0" smtClean="0"/>
            <a:t>стандарты размещены для голосования в АИС  МГС.</a:t>
          </a:r>
          <a:endParaRPr lang="ru-RU" sz="1600" kern="1200" dirty="0"/>
        </a:p>
      </dsp:txBody>
      <dsp:txXfrm>
        <a:off x="876955" y="2198678"/>
        <a:ext cx="7662596" cy="670291"/>
      </dsp:txXfrm>
    </dsp:sp>
    <dsp:sp modelId="{FBF93D8E-DD69-454D-914B-E6EDDAFEBBFE}">
      <dsp:nvSpPr>
        <dsp:cNvPr id="0" name=""/>
        <dsp:cNvSpPr/>
      </dsp:nvSpPr>
      <dsp:spPr>
        <a:xfrm>
          <a:off x="334454" y="2152900"/>
          <a:ext cx="837864" cy="837864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2E7F65-F69F-493F-965D-A634EC8CCAC4}">
      <dsp:nvSpPr>
        <dsp:cNvPr id="0" name=""/>
        <dsp:cNvSpPr/>
      </dsp:nvSpPr>
      <dsp:spPr>
        <a:xfrm>
          <a:off x="492661" y="3134787"/>
          <a:ext cx="8046890" cy="670291"/>
        </a:xfrm>
        <a:prstGeom prst="rect">
          <a:avLst/>
        </a:prstGeom>
        <a:solidFill>
          <a:srgbClr val="FFFFFF"/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2044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15 марта 2012 г. </a:t>
          </a:r>
          <a:r>
            <a:rPr lang="ru-RU" sz="1400" kern="1200" dirty="0" smtClean="0"/>
            <a:t>подписано приложение к протоколу по переписке № 49                   с  перечнем межгосударственных нормативных документов,                                 принятых по переписке в марте 2012 г.</a:t>
          </a:r>
          <a:endParaRPr lang="ru-RU" sz="1400" kern="1200" dirty="0"/>
        </a:p>
      </dsp:txBody>
      <dsp:txXfrm>
        <a:off x="492661" y="3134787"/>
        <a:ext cx="8046890" cy="670291"/>
      </dsp:txXfrm>
    </dsp:sp>
    <dsp:sp modelId="{267E952C-AF7D-4675-987A-C1CFB17D8173}">
      <dsp:nvSpPr>
        <dsp:cNvPr id="0" name=""/>
        <dsp:cNvSpPr/>
      </dsp:nvSpPr>
      <dsp:spPr>
        <a:xfrm>
          <a:off x="73728" y="3062778"/>
          <a:ext cx="837864" cy="837864"/>
        </a:xfrm>
        <a:prstGeom prst="ellipse">
          <a:avLst/>
        </a:prstGeom>
        <a:solidFill>
          <a:schemeClr val="bg2">
            <a:lumMod val="20000"/>
            <a:lumOff val="8000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1A7FC5F0-452D-4727-BE0E-5439751B11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977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3DB7A7C8-1698-4D0E-ACFB-F3F3B2E2A8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5096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E0AB35-3976-4569-893C-5E914BC93552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29556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E5A21DE-4C0F-43D3-B8F2-74BEAB58FC78}" type="slidenum">
              <a:rPr lang="ru-RU" smtClean="0">
                <a:latin typeface="Arial" pitchFamily="34" charset="0"/>
              </a:rPr>
              <a:pPr/>
              <a:t>8</a:t>
            </a:fld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C49475-8661-44BD-BC48-0E2D74588E3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5080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58FD25-7E42-48CC-82ED-54B3C109050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612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22F119-0C95-45F8-9BD7-C2585897F99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1425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7963"/>
            <a:ext cx="8229600" cy="7921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EE9131-B2F5-407B-9FA9-9627C08099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640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77D035-40E3-4DE1-B0F3-6E12075D508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837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34D28B-3174-48E1-AC09-13E5AE5B236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465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6C3145-67B4-4124-9527-B0614D270A4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389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BBA072-4BAC-4496-ABB9-4B672B96092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EBDCD9-06B8-45C8-83A5-B79C0B84479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084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986E44-E2BC-4372-9F29-C4CFE4654A4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896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02A710-7581-4D4E-A3B9-09E35B0B820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924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DE5677-9C42-4390-B027-A0DF0C91CA2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987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DFA141D-27D2-404D-8EA9-898595FD9FF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3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Word_97-20031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2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5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gif"/><Relationship Id="rId5" Type="http://schemas.openxmlformats.org/officeDocument/2006/relationships/image" Target="../media/image20.png"/><Relationship Id="rId4" Type="http://schemas.openxmlformats.org/officeDocument/2006/relationships/image" Target="../media/image19.gi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gray">
          <a:xfrm>
            <a:off x="395288" y="1643063"/>
            <a:ext cx="82296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ru-RU" sz="2800" b="1" kern="0" dirty="0">
              <a:latin typeface="+mj-lt"/>
              <a:ea typeface="+mj-ea"/>
              <a:cs typeface="+mj-cs"/>
            </a:endParaRPr>
          </a:p>
        </p:txBody>
      </p:sp>
      <p:sp>
        <p:nvSpPr>
          <p:cNvPr id="6" name="Rectangle 17"/>
          <p:cNvSpPr>
            <a:spLocks noChangeArrowheads="1"/>
          </p:cNvSpPr>
          <p:nvPr/>
        </p:nvSpPr>
        <p:spPr bwMode="auto">
          <a:xfrm>
            <a:off x="0" y="6072188"/>
            <a:ext cx="9144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cs typeface="+mn-cs"/>
              </a:rPr>
              <a:t>WWW.RGTR.RU</a:t>
            </a:r>
            <a:r>
              <a:rPr lang="ru-RU" sz="1400" b="1" dirty="0">
                <a:solidFill>
                  <a:schemeClr val="bg1">
                    <a:lumMod val="50000"/>
                  </a:schemeClr>
                </a:solidFill>
                <a:cs typeface="+mn-cs"/>
              </a:rPr>
              <a:t> 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cs typeface="+mn-cs"/>
              </a:rPr>
              <a:t>			RGTR@RSPP.RU</a:t>
            </a:r>
            <a:endParaRPr lang="ru-RU" sz="1400" b="1" dirty="0">
              <a:solidFill>
                <a:srgbClr val="0000FF"/>
              </a:solidFill>
              <a:cs typeface="+mn-cs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863600" y="3717032"/>
            <a:ext cx="7416800" cy="2087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 </a:t>
            </a:r>
          </a:p>
          <a:p>
            <a:pPr algn="ctr">
              <a:defRPr/>
            </a:pPr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+mn-lt"/>
              <a:cs typeface="+mn-cs"/>
            </a:endParaRPr>
          </a:p>
          <a:p>
            <a:pPr algn="ctr">
              <a:defRPr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А.Н.ЛОЦМАНОВ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+mn-lt"/>
              <a:cs typeface="+mn-cs"/>
            </a:endParaRPr>
          </a:p>
          <a:p>
            <a:pPr algn="ctr">
              <a:defRPr/>
            </a:pPr>
            <a:r>
              <a:rPr lang="ru-RU" sz="1600" b="1" i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З</a:t>
            </a:r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аместитель  </a:t>
            </a:r>
            <a:r>
              <a:rPr lang="ru-RU" sz="1600" b="1" i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Председателя </a:t>
            </a:r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ТК 357 </a:t>
            </a:r>
          </a:p>
          <a:p>
            <a:pPr algn="ctr">
              <a:defRPr/>
            </a:pPr>
            <a:endParaRPr lang="ru-RU" sz="1600" b="1" dirty="0" smtClean="0">
              <a:solidFill>
                <a:schemeClr val="accent1">
                  <a:lumMod val="75000"/>
                </a:schemeClr>
              </a:solidFill>
              <a:latin typeface="+mn-lt"/>
              <a:cs typeface="+mn-cs"/>
            </a:endParaRPr>
          </a:p>
          <a:p>
            <a:pPr algn="ctr">
              <a:defRPr/>
            </a:pP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Председатель Совета по </a:t>
            </a:r>
            <a:r>
              <a:rPr lang="ru-RU" b="1" i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техническому 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регулированию и </a:t>
            </a:r>
            <a:r>
              <a:rPr lang="ru-RU" b="1" i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стандартизации 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при </a:t>
            </a:r>
            <a:r>
              <a:rPr lang="ru-RU" b="1" i="1" dirty="0" err="1" smtClean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Минпромторге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 РФ</a:t>
            </a:r>
            <a:endParaRPr lang="en-US" b="1" i="1" dirty="0">
              <a:solidFill>
                <a:schemeClr val="accent1">
                  <a:lumMod val="75000"/>
                </a:schemeClr>
              </a:solidFill>
              <a:latin typeface="+mn-lt"/>
              <a:cs typeface="+mn-cs"/>
            </a:endParaRPr>
          </a:p>
          <a:p>
            <a:pPr algn="ctr">
              <a:defRPr/>
            </a:pPr>
            <a:endParaRPr lang="ru-RU" sz="1600" b="1" dirty="0" smtClean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340768"/>
            <a:ext cx="8229600" cy="2432882"/>
          </a:xfrm>
          <a:ln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rmAutofit fontScale="90000"/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ru-RU" sz="4000" b="1" i="1" spc="150" dirty="0" smtClean="0">
                <a:ln w="11430"/>
                <a:solidFill>
                  <a:srgbClr val="0070C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4000" b="1" i="1" spc="150" dirty="0" smtClean="0">
                <a:ln w="11430"/>
                <a:solidFill>
                  <a:srgbClr val="0070C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700" b="1" i="1" dirty="0" smtClean="0">
                <a:solidFill>
                  <a:srgbClr val="0070C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700" b="1" i="1" dirty="0" smtClean="0">
                <a:solidFill>
                  <a:srgbClr val="0070C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700" b="1" i="1" dirty="0" smtClean="0"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РАБОТА  ТК 357  </a:t>
            </a:r>
            <a:br>
              <a:rPr lang="ru-RU" sz="2700" b="1" i="1" dirty="0" smtClean="0"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700" b="1" i="1" dirty="0" smtClean="0"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«СТАЛЬНЫЕ  И  ЧУГУННЫЕ  ТРУБЫ  И  БАЛЛОНЫ» </a:t>
            </a:r>
            <a:br>
              <a:rPr lang="ru-RU" sz="2700" b="1" i="1" dirty="0" smtClean="0"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700" b="1" i="1" dirty="0" smtClean="0"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В  ОБЛАСТИ  МЕЖГОСУДАРСТВЕННОЙ  И</a:t>
            </a:r>
            <a:br>
              <a:rPr lang="ru-RU" sz="2700" b="1" i="1" dirty="0" smtClean="0"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700" b="1" i="1" dirty="0" smtClean="0"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  МЕЖДУНАРОДНОЙ  СТАНДАРТИЗАЦИИ </a:t>
            </a:r>
            <a:endParaRPr lang="ru-RU" sz="2200" b="1" dirty="0">
              <a:solidFill>
                <a:srgbClr val="C00000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pic>
        <p:nvPicPr>
          <p:cNvPr id="308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16632"/>
            <a:ext cx="150812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/>
          <p:cNvPicPr/>
          <p:nvPr/>
        </p:nvPicPr>
        <p:blipFill>
          <a:blip r:embed="rId3"/>
          <a:srcRect l="63732" r="23186" b="13777"/>
          <a:stretch>
            <a:fillRect/>
          </a:stretch>
        </p:blipFill>
        <p:spPr bwMode="auto">
          <a:xfrm>
            <a:off x="755576" y="285728"/>
            <a:ext cx="1333382" cy="1259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33426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12787"/>
          </a:xfrm>
          <a:noFill/>
        </p:spPr>
        <p:txBody>
          <a:bodyPr>
            <a:noAutofit/>
          </a:bodyPr>
          <a:lstStyle/>
          <a:p>
            <a:pPr algn="ctr" eaLnBrk="1" hangingPunct="1"/>
            <a:r>
              <a:rPr lang="ru-RU" sz="2800" b="1" dirty="0" smtClean="0">
                <a:solidFill>
                  <a:srgbClr val="C00000"/>
                </a:solidFill>
              </a:rPr>
              <a:t>РАЗРАБОТКА СТАНДАРТОВ 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НА ТРУБЫ ТК 357 И МТК 007 В 2005-2015 </a:t>
            </a:r>
            <a:r>
              <a:rPr lang="ru-RU" sz="2800" b="1" dirty="0" err="1" smtClean="0">
                <a:solidFill>
                  <a:srgbClr val="C00000"/>
                </a:solidFill>
              </a:rPr>
              <a:t>г.г</a:t>
            </a:r>
            <a:r>
              <a:rPr lang="ru-RU" sz="2800" b="1" dirty="0" smtClean="0">
                <a:solidFill>
                  <a:srgbClr val="C00000"/>
                </a:solidFill>
              </a:rPr>
              <a:t>.</a:t>
            </a:r>
          </a:p>
        </p:txBody>
      </p:sp>
      <p:graphicFrame>
        <p:nvGraphicFramePr>
          <p:cNvPr id="114719" name="Group 3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089970"/>
              </p:ext>
            </p:extLst>
          </p:nvPr>
        </p:nvGraphicFramePr>
        <p:xfrm>
          <a:off x="457200" y="1219200"/>
          <a:ext cx="8229600" cy="4792663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829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ТК 357  ОАО «РосНИТИ»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Россия </a:t>
                      </a: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МТК 007  ГП «НИТИ»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Украина 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6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Межгосударственные стандарты</a:t>
                      </a: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Межгосударственные стандарты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673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Всего – </a:t>
                      </a: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32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 стандарта, в т. ч.: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Разработано – 24 стандарта.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Arial" panose="020B0604020202020204" pitchFamily="34" charset="0"/>
                        <a:buChar char="•"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В разработке – 3 стандарта.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Arial" panose="020B0604020202020204" pitchFamily="34" charset="0"/>
                        <a:buChar char="•"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Запланировано на 2015 год – 5 стандартов.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Всего 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в 2005-2010 годах разработано  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5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 стандартов,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В 2010-2015 годах – ни одного стандарта.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Arial" panose="020B0604020202020204" pitchFamily="34" charset="0"/>
                        <a:buChar char="•"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В разработке –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?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Arial" panose="020B0604020202020204" pitchFamily="34" charset="0"/>
                        <a:buChar char="•"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Запланировано на 2015 год –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?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.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890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304800"/>
            <a:ext cx="4800600" cy="57912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234904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9419662"/>
              </p:ext>
            </p:extLst>
          </p:nvPr>
        </p:nvGraphicFramePr>
        <p:xfrm>
          <a:off x="1979712" y="168757"/>
          <a:ext cx="4536504" cy="64807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" name="Document" r:id="rId3" imgW="6260912" imgH="8944590" progId="Word.Document.8">
                  <p:embed/>
                </p:oleObj>
              </mc:Choice>
              <mc:Fallback>
                <p:oleObj name="Document" r:id="rId3" imgW="6260912" imgH="8944590" progId="Word.Documen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79712" y="168757"/>
                        <a:ext cx="4536504" cy="6480721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3175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48992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Протокол МГС № 38 - 2010</a:t>
            </a:r>
          </a:p>
        </p:txBody>
      </p:sp>
      <p:pic>
        <p:nvPicPr>
          <p:cNvPr id="1126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85988" y="1143000"/>
            <a:ext cx="4648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91397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  Протокол МГС № </a:t>
            </a:r>
            <a:r>
              <a:rPr lang="ru-RU" dirty="0" smtClean="0"/>
              <a:t>38 - 2010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3100" b="1" dirty="0"/>
              <a:t>11.11. Принять предложение Федеральное агентства по техническому </a:t>
            </a:r>
            <a:r>
              <a:rPr lang="ru-RU" sz="3100" b="1" dirty="0" smtClean="0"/>
              <a:t>регулированию </a:t>
            </a:r>
            <a:r>
              <a:rPr lang="ru-RU" sz="3100" b="1" dirty="0"/>
              <a:t>и метрологии Российской Федерации о целесообразности тесной координации </a:t>
            </a:r>
            <a:r>
              <a:rPr lang="ru-RU" sz="3100" b="1" dirty="0" smtClean="0"/>
              <a:t>государств-участников </a:t>
            </a:r>
            <a:r>
              <a:rPr lang="ru-RU" sz="3100" b="1" dirty="0"/>
              <a:t>СНГ в рамках МТК 007. </a:t>
            </a:r>
            <a:br>
              <a:rPr lang="ru-RU" sz="3100" b="1" dirty="0"/>
            </a:br>
            <a:r>
              <a:rPr lang="ru-RU" sz="3100" b="1" dirty="0"/>
              <a:t>	</a:t>
            </a:r>
            <a:br>
              <a:rPr lang="ru-RU" sz="3100" b="1" dirty="0"/>
            </a:br>
            <a:r>
              <a:rPr lang="ru-RU" sz="3100" b="1" dirty="0"/>
              <a:t>Просить Федеральное агентство по техническому регулированию и метрологии Российской Федерации совместно с </a:t>
            </a:r>
            <a:r>
              <a:rPr lang="ru-RU" sz="3100" b="1" dirty="0" err="1"/>
              <a:t>Госпотребстандартом</a:t>
            </a:r>
            <a:r>
              <a:rPr lang="ru-RU" sz="3100" b="1" dirty="0"/>
              <a:t> Украины обеспечить </a:t>
            </a:r>
            <a:r>
              <a:rPr lang="ru-RU" sz="3100" b="1" dirty="0" smtClean="0"/>
              <a:t>координацию </a:t>
            </a:r>
            <a:r>
              <a:rPr lang="ru-RU" sz="3100" b="1" dirty="0"/>
              <a:t>деятельности в рамках МТК 007 и представить информацию по данному вопросу на очередное заседание НТКС. </a:t>
            </a:r>
            <a:r>
              <a:rPr lang="ru-RU" sz="3100" dirty="0"/>
              <a:t>	</a:t>
            </a:r>
            <a:br>
              <a:rPr lang="ru-RU" sz="3100" dirty="0"/>
            </a:br>
            <a:endParaRPr lang="ru-RU" sz="3100" dirty="0" smtClean="0"/>
          </a:p>
        </p:txBody>
      </p:sp>
    </p:spTree>
    <p:extLst>
      <p:ext uri="{BB962C8B-B14F-4D97-AF65-F5344CB8AC3E}">
        <p14:creationId xmlns:p14="http://schemas.microsoft.com/office/powerpoint/2010/main" val="4020901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755576" y="310665"/>
            <a:ext cx="8013576" cy="454039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    Протокол МГС № 42 - 2012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6" t="18909" r="52526" b="11676"/>
          <a:stretch/>
        </p:blipFill>
        <p:spPr bwMode="auto">
          <a:xfrm>
            <a:off x="2195736" y="949119"/>
            <a:ext cx="4104456" cy="57518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5130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204482" y="3715125"/>
            <a:ext cx="4248472" cy="1224904"/>
          </a:xfrm>
          <a:prstGeom prst="ellipse">
            <a:avLst/>
          </a:prstGeom>
          <a:solidFill>
            <a:srgbClr val="FE8D48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46" name="Freeform 4"/>
          <p:cNvSpPr>
            <a:spLocks/>
          </p:cNvSpPr>
          <p:nvPr/>
        </p:nvSpPr>
        <p:spPr bwMode="gray">
          <a:xfrm>
            <a:off x="1214438" y="1838325"/>
            <a:ext cx="2243137" cy="2022723"/>
          </a:xfrm>
          <a:custGeom>
            <a:avLst/>
            <a:gdLst>
              <a:gd name="T0" fmla="*/ 0 w 735"/>
              <a:gd name="T1" fmla="*/ 0 h 532"/>
              <a:gd name="T2" fmla="*/ 2147483647 w 735"/>
              <a:gd name="T3" fmla="*/ 2147483647 h 532"/>
              <a:gd name="T4" fmla="*/ 2147483647 w 735"/>
              <a:gd name="T5" fmla="*/ 2147483647 h 532"/>
              <a:gd name="T6" fmla="*/ 2147483647 w 735"/>
              <a:gd name="T7" fmla="*/ 2147483647 h 532"/>
              <a:gd name="T8" fmla="*/ 2147483647 w 735"/>
              <a:gd name="T9" fmla="*/ 2147483647 h 532"/>
              <a:gd name="T10" fmla="*/ 2147483647 w 735"/>
              <a:gd name="T11" fmla="*/ 2147483647 h 532"/>
              <a:gd name="T12" fmla="*/ 2147483647 w 735"/>
              <a:gd name="T13" fmla="*/ 2147483647 h 532"/>
              <a:gd name="T14" fmla="*/ 2147483647 w 735"/>
              <a:gd name="T15" fmla="*/ 2147483647 h 532"/>
              <a:gd name="T16" fmla="*/ 2147483647 w 735"/>
              <a:gd name="T17" fmla="*/ 2147483647 h 532"/>
              <a:gd name="T18" fmla="*/ 2147483647 w 735"/>
              <a:gd name="T19" fmla="*/ 2147483647 h 532"/>
              <a:gd name="T20" fmla="*/ 2147483647 w 735"/>
              <a:gd name="T21" fmla="*/ 2147483647 h 532"/>
              <a:gd name="T22" fmla="*/ 2147483647 w 735"/>
              <a:gd name="T23" fmla="*/ 2147483647 h 532"/>
              <a:gd name="T24" fmla="*/ 2147483647 w 735"/>
              <a:gd name="T25" fmla="*/ 0 h 532"/>
              <a:gd name="T26" fmla="*/ 0 w 735"/>
              <a:gd name="T27" fmla="*/ 0 h 53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735"/>
              <a:gd name="T43" fmla="*/ 0 h 532"/>
              <a:gd name="T44" fmla="*/ 735 w 735"/>
              <a:gd name="T45" fmla="*/ 532 h 532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ln/>
          <a:ex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6147" name="Freeform 5"/>
          <p:cNvSpPr>
            <a:spLocks/>
          </p:cNvSpPr>
          <p:nvPr/>
        </p:nvSpPr>
        <p:spPr bwMode="gray">
          <a:xfrm>
            <a:off x="4205288" y="1214438"/>
            <a:ext cx="366712" cy="2502594"/>
          </a:xfrm>
          <a:custGeom>
            <a:avLst/>
            <a:gdLst>
              <a:gd name="T0" fmla="*/ 2147483647 w 142"/>
              <a:gd name="T1" fmla="*/ 2147483647 h 604"/>
              <a:gd name="T2" fmla="*/ 2147483647 w 142"/>
              <a:gd name="T3" fmla="*/ 2147483647 h 604"/>
              <a:gd name="T4" fmla="*/ 0 w 142"/>
              <a:gd name="T5" fmla="*/ 2147483647 h 604"/>
              <a:gd name="T6" fmla="*/ 2147483647 w 142"/>
              <a:gd name="T7" fmla="*/ 2147483647 h 604"/>
              <a:gd name="T8" fmla="*/ 2147483647 w 142"/>
              <a:gd name="T9" fmla="*/ 2147483647 h 604"/>
              <a:gd name="T10" fmla="*/ 2147483647 w 142"/>
              <a:gd name="T11" fmla="*/ 2147483647 h 604"/>
              <a:gd name="T12" fmla="*/ 2147483647 w 142"/>
              <a:gd name="T13" fmla="*/ 0 h 604"/>
              <a:gd name="T14" fmla="*/ 2147483647 w 142"/>
              <a:gd name="T15" fmla="*/ 2147483647 h 60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42"/>
              <a:gd name="T25" fmla="*/ 0 h 604"/>
              <a:gd name="T26" fmla="*/ 142 w 142"/>
              <a:gd name="T27" fmla="*/ 604 h 60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ln/>
          <a:ex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6148" name="Freeform 6"/>
          <p:cNvSpPr>
            <a:spLocks/>
          </p:cNvSpPr>
          <p:nvPr/>
        </p:nvSpPr>
        <p:spPr bwMode="gray">
          <a:xfrm flipH="1">
            <a:off x="5329236" y="1909763"/>
            <a:ext cx="2243137" cy="1951285"/>
          </a:xfrm>
          <a:custGeom>
            <a:avLst/>
            <a:gdLst>
              <a:gd name="T0" fmla="*/ 0 w 735"/>
              <a:gd name="T1" fmla="*/ 0 h 532"/>
              <a:gd name="T2" fmla="*/ 2147483647 w 735"/>
              <a:gd name="T3" fmla="*/ 2147483647 h 532"/>
              <a:gd name="T4" fmla="*/ 2147483647 w 735"/>
              <a:gd name="T5" fmla="*/ 2147483647 h 532"/>
              <a:gd name="T6" fmla="*/ 2147483647 w 735"/>
              <a:gd name="T7" fmla="*/ 2147483647 h 532"/>
              <a:gd name="T8" fmla="*/ 2147483647 w 735"/>
              <a:gd name="T9" fmla="*/ 2147483647 h 532"/>
              <a:gd name="T10" fmla="*/ 2147483647 w 735"/>
              <a:gd name="T11" fmla="*/ 2147483647 h 532"/>
              <a:gd name="T12" fmla="*/ 2147483647 w 735"/>
              <a:gd name="T13" fmla="*/ 2147483647 h 532"/>
              <a:gd name="T14" fmla="*/ 2147483647 w 735"/>
              <a:gd name="T15" fmla="*/ 2147483647 h 532"/>
              <a:gd name="T16" fmla="*/ 2147483647 w 735"/>
              <a:gd name="T17" fmla="*/ 2147483647 h 532"/>
              <a:gd name="T18" fmla="*/ 2147483647 w 735"/>
              <a:gd name="T19" fmla="*/ 2147483647 h 532"/>
              <a:gd name="T20" fmla="*/ 2147483647 w 735"/>
              <a:gd name="T21" fmla="*/ 2147483647 h 532"/>
              <a:gd name="T22" fmla="*/ 2147483647 w 735"/>
              <a:gd name="T23" fmla="*/ 2147483647 h 532"/>
              <a:gd name="T24" fmla="*/ 2147483647 w 735"/>
              <a:gd name="T25" fmla="*/ 0 h 532"/>
              <a:gd name="T26" fmla="*/ 0 w 735"/>
              <a:gd name="T27" fmla="*/ 0 h 53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735"/>
              <a:gd name="T43" fmla="*/ 0 h 532"/>
              <a:gd name="T44" fmla="*/ 735 w 735"/>
              <a:gd name="T45" fmla="*/ 532 h 532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ln/>
          <a:ex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grpSp>
        <p:nvGrpSpPr>
          <p:cNvPr id="6149" name="Group 7"/>
          <p:cNvGrpSpPr>
            <a:grpSpLocks/>
          </p:cNvGrpSpPr>
          <p:nvPr/>
        </p:nvGrpSpPr>
        <p:grpSpPr bwMode="auto">
          <a:xfrm>
            <a:off x="780331" y="741826"/>
            <a:ext cx="2033588" cy="1322388"/>
            <a:chOff x="4320" y="1152"/>
            <a:chExt cx="414" cy="402"/>
          </a:xfrm>
        </p:grpSpPr>
        <p:sp>
          <p:nvSpPr>
            <p:cNvPr id="6164" name="AutoShape 8"/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solidFill>
              <a:srgbClr val="FFFF00"/>
            </a:solidFill>
            <a:ln w="2540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65" name="Freeform 9"/>
            <p:cNvSpPr>
              <a:spLocks/>
            </p:cNvSpPr>
            <p:nvPr/>
          </p:nvSpPr>
          <p:spPr bwMode="gray">
            <a:xfrm>
              <a:off x="4346" y="1178"/>
              <a:ext cx="206" cy="201"/>
            </a:xfrm>
            <a:custGeom>
              <a:avLst/>
              <a:gdLst>
                <a:gd name="T0" fmla="*/ 41 w 596"/>
                <a:gd name="T1" fmla="*/ 0 h 598"/>
                <a:gd name="T2" fmla="*/ 0 w 596"/>
                <a:gd name="T3" fmla="*/ 40 h 598"/>
                <a:gd name="T4" fmla="*/ 0 w 596"/>
                <a:gd name="T5" fmla="*/ 198 h 598"/>
                <a:gd name="T6" fmla="*/ 56 w 596"/>
                <a:gd name="T7" fmla="*/ 58 h 598"/>
                <a:gd name="T8" fmla="*/ 204 w 596"/>
                <a:gd name="T9" fmla="*/ 0 h 598"/>
                <a:gd name="T10" fmla="*/ 41 w 596"/>
                <a:gd name="T11" fmla="*/ 0 h 59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96"/>
                <a:gd name="T19" fmla="*/ 0 h 598"/>
                <a:gd name="T20" fmla="*/ 596 w 596"/>
                <a:gd name="T21" fmla="*/ 598 h 59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150" name="Rectangle 10"/>
          <p:cNvSpPr>
            <a:spLocks noChangeArrowheads="1"/>
          </p:cNvSpPr>
          <p:nvPr/>
        </p:nvSpPr>
        <p:spPr bwMode="gray">
          <a:xfrm>
            <a:off x="509587" y="973138"/>
            <a:ext cx="25193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400" b="1" dirty="0" smtClean="0"/>
              <a:t>Россия</a:t>
            </a:r>
            <a:endParaRPr lang="en-US" sz="2400" b="1" dirty="0"/>
          </a:p>
        </p:txBody>
      </p:sp>
      <p:grpSp>
        <p:nvGrpSpPr>
          <p:cNvPr id="6151" name="Group 11"/>
          <p:cNvGrpSpPr>
            <a:grpSpLocks/>
          </p:cNvGrpSpPr>
          <p:nvPr/>
        </p:nvGrpSpPr>
        <p:grpSpPr bwMode="auto">
          <a:xfrm>
            <a:off x="3131840" y="500063"/>
            <a:ext cx="2664295" cy="1322387"/>
            <a:chOff x="4320" y="1152"/>
            <a:chExt cx="414" cy="402"/>
          </a:xfrm>
        </p:grpSpPr>
        <p:sp>
          <p:nvSpPr>
            <p:cNvPr id="6162" name="AutoShape 12"/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solidFill>
              <a:srgbClr val="FE2F2A"/>
            </a:solidFill>
            <a:ln w="2540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63" name="Freeform 13"/>
            <p:cNvSpPr>
              <a:spLocks/>
            </p:cNvSpPr>
            <p:nvPr/>
          </p:nvSpPr>
          <p:spPr bwMode="gray">
            <a:xfrm>
              <a:off x="4346" y="1178"/>
              <a:ext cx="206" cy="201"/>
            </a:xfrm>
            <a:custGeom>
              <a:avLst/>
              <a:gdLst>
                <a:gd name="T0" fmla="*/ 41 w 596"/>
                <a:gd name="T1" fmla="*/ 0 h 598"/>
                <a:gd name="T2" fmla="*/ 0 w 596"/>
                <a:gd name="T3" fmla="*/ 40 h 598"/>
                <a:gd name="T4" fmla="*/ 0 w 596"/>
                <a:gd name="T5" fmla="*/ 198 h 598"/>
                <a:gd name="T6" fmla="*/ 56 w 596"/>
                <a:gd name="T7" fmla="*/ 58 h 598"/>
                <a:gd name="T8" fmla="*/ 204 w 596"/>
                <a:gd name="T9" fmla="*/ 0 h 598"/>
                <a:gd name="T10" fmla="*/ 41 w 596"/>
                <a:gd name="T11" fmla="*/ 0 h 59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96"/>
                <a:gd name="T19" fmla="*/ 0 h 598"/>
                <a:gd name="T20" fmla="*/ 596 w 596"/>
                <a:gd name="T21" fmla="*/ 598 h 59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solidFill>
              <a:srgbClr val="FE2F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152" name="Group 14"/>
          <p:cNvGrpSpPr>
            <a:grpSpLocks/>
          </p:cNvGrpSpPr>
          <p:nvPr/>
        </p:nvGrpSpPr>
        <p:grpSpPr bwMode="auto">
          <a:xfrm>
            <a:off x="6072188" y="679450"/>
            <a:ext cx="2109787" cy="1322388"/>
            <a:chOff x="4320" y="1152"/>
            <a:chExt cx="414" cy="402"/>
          </a:xfrm>
        </p:grpSpPr>
        <p:sp>
          <p:nvSpPr>
            <p:cNvPr id="6160" name="AutoShape 15"/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solidFill>
              <a:srgbClr val="3CD877"/>
            </a:solidFill>
            <a:ln w="2540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61" name="Freeform 16"/>
            <p:cNvSpPr>
              <a:spLocks/>
            </p:cNvSpPr>
            <p:nvPr/>
          </p:nvSpPr>
          <p:spPr bwMode="gray">
            <a:xfrm>
              <a:off x="4346" y="1178"/>
              <a:ext cx="206" cy="201"/>
            </a:xfrm>
            <a:custGeom>
              <a:avLst/>
              <a:gdLst>
                <a:gd name="T0" fmla="*/ 41 w 596"/>
                <a:gd name="T1" fmla="*/ 0 h 598"/>
                <a:gd name="T2" fmla="*/ 0 w 596"/>
                <a:gd name="T3" fmla="*/ 40 h 598"/>
                <a:gd name="T4" fmla="*/ 0 w 596"/>
                <a:gd name="T5" fmla="*/ 198 h 598"/>
                <a:gd name="T6" fmla="*/ 56 w 596"/>
                <a:gd name="T7" fmla="*/ 58 h 598"/>
                <a:gd name="T8" fmla="*/ 204 w 596"/>
                <a:gd name="T9" fmla="*/ 0 h 598"/>
                <a:gd name="T10" fmla="*/ 41 w 596"/>
                <a:gd name="T11" fmla="*/ 0 h 59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96"/>
                <a:gd name="T19" fmla="*/ 0 h 598"/>
                <a:gd name="T20" fmla="*/ 596 w 596"/>
                <a:gd name="T21" fmla="*/ 598 h 59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solidFill>
              <a:srgbClr val="3CD8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153" name="Rectangle 17"/>
          <p:cNvSpPr>
            <a:spLocks noChangeArrowheads="1"/>
          </p:cNvSpPr>
          <p:nvPr/>
        </p:nvSpPr>
        <p:spPr bwMode="gray">
          <a:xfrm>
            <a:off x="3131840" y="973138"/>
            <a:ext cx="25922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Казахстан</a:t>
            </a:r>
            <a:endParaRPr lang="en-US" sz="2400" b="1" dirty="0"/>
          </a:p>
        </p:txBody>
      </p:sp>
      <p:sp>
        <p:nvSpPr>
          <p:cNvPr id="6154" name="Rectangle 18"/>
          <p:cNvSpPr>
            <a:spLocks noChangeArrowheads="1"/>
          </p:cNvSpPr>
          <p:nvPr/>
        </p:nvSpPr>
        <p:spPr bwMode="gray">
          <a:xfrm>
            <a:off x="6072188" y="1081088"/>
            <a:ext cx="2109787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/>
              <a:t>Беларусь</a:t>
            </a:r>
            <a:endParaRPr lang="en-US" sz="2600" b="1" dirty="0"/>
          </a:p>
        </p:txBody>
      </p:sp>
      <p:sp>
        <p:nvSpPr>
          <p:cNvPr id="6158" name="Text Box 22"/>
          <p:cNvSpPr txBox="1">
            <a:spLocks noChangeArrowheads="1"/>
          </p:cNvSpPr>
          <p:nvPr/>
        </p:nvSpPr>
        <p:spPr bwMode="gray">
          <a:xfrm>
            <a:off x="2736482" y="4065967"/>
            <a:ext cx="341862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sz="2800" b="1" dirty="0" smtClean="0"/>
              <a:t>ТК 357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329075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28600"/>
            <a:ext cx="8229600" cy="1139825"/>
          </a:xfrm>
        </p:spPr>
        <p:txBody>
          <a:bodyPr/>
          <a:lstStyle/>
          <a:p>
            <a:pPr algn="ctr" eaLnBrk="1" hangingPunct="1"/>
            <a:r>
              <a:rPr lang="ru-RU" sz="2000" b="1" dirty="0" smtClean="0">
                <a:solidFill>
                  <a:srgbClr val="C00000"/>
                </a:solidFill>
              </a:rPr>
              <a:t>ФИНАНСИРОВАНИЕ  РАЗРАБОТКИ  СТАНДАРТОВ   В  ТК 357  СО  СТОРОНЫ  РОССТАНДАРТА  И  ТРУБНЫМИ КОМПАНИЯМИ  РОССИИ</a:t>
            </a:r>
            <a:endParaRPr lang="ru-RU" sz="2000" dirty="0" smtClean="0">
              <a:solidFill>
                <a:srgbClr val="C00000"/>
              </a:solidFill>
            </a:endParaRPr>
          </a:p>
        </p:txBody>
      </p:sp>
      <p:graphicFrame>
        <p:nvGraphicFramePr>
          <p:cNvPr id="135268" name="Group 100"/>
          <p:cNvGraphicFramePr>
            <a:graphicFrameLocks noGrp="1"/>
          </p:cNvGraphicFramePr>
          <p:nvPr/>
        </p:nvGraphicFramePr>
        <p:xfrm>
          <a:off x="533400" y="1192213"/>
          <a:ext cx="8077200" cy="4906994"/>
        </p:xfrm>
        <a:graphic>
          <a:graphicData uri="http://schemas.openxmlformats.org/drawingml/2006/table">
            <a:tbl>
              <a:tblPr/>
              <a:tblGrid>
                <a:gridCol w="1625600"/>
                <a:gridCol w="2301875"/>
                <a:gridCol w="2073275"/>
                <a:gridCol w="2076450"/>
              </a:tblGrid>
              <a:tr h="8229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Период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Трубная промышленность России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7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Период</a:t>
                      </a:r>
                    </a:p>
                  </a:txBody>
                  <a:tcPr marT="45709" marB="45709" anchor="ctr" horzOverflow="overflow">
                    <a:lnL w="38100" cap="flat" cmpd="sng" algn="ctr">
                      <a:solidFill>
                        <a:srgbClr val="997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Росстандарт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35256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2007 – 2008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73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 работ 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7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2008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T="45709" marB="45709" anchor="ctr" horzOverflow="overflow">
                    <a:lnL w="38100" cap="flat" cmpd="sng" algn="ctr">
                      <a:solidFill>
                        <a:srgbClr val="997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73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 работ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</a:tr>
              <a:tr h="3352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6 300 000 руб. 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7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73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630 000 руб.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73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</a:tr>
              <a:tr h="335256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2009 – 2010 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73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73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 работа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7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73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2009 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 anchor="ctr" horzOverflow="overflow">
                    <a:lnL w="38100" cap="flat" cmpd="sng" algn="ctr">
                      <a:solidFill>
                        <a:srgbClr val="997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73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73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 работ 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73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</a:tr>
              <a:tr h="3352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4 475 000 руб.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7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73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595 000 руб.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73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</a:tr>
              <a:tr h="335256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2010 – 2011 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73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73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 работы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7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73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2010 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 anchor="ctr" horzOverflow="overflow">
                    <a:lnL w="38100" cap="flat" cmpd="sng" algn="ctr">
                      <a:solidFill>
                        <a:srgbClr val="997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73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73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 работ 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73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</a:tr>
              <a:tr h="3352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7 753 000 руб.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7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73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595 000 руб. 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73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</a:tr>
              <a:tr h="335256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2011 – 2013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73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73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 работ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7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73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2011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</a:p>
                  </a:txBody>
                  <a:tcPr marT="45709" marB="45709" anchor="ctr" horzOverflow="overflow">
                    <a:lnL w="38100" cap="flat" cmpd="sng" algn="ctr">
                      <a:solidFill>
                        <a:srgbClr val="997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73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73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работ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73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</a:tr>
              <a:tr h="3352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5 300 000 руб.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7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73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425 000 руб.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73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</a:tr>
              <a:tr h="335256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 – 2014 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73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 работ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7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73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</a:t>
                      </a:r>
                    </a:p>
                  </a:txBody>
                  <a:tcPr marT="45709" marB="45709" anchor="ctr" horzOverflow="overflow">
                    <a:lnL w="38100" cap="flat" cmpd="sng" algn="ctr">
                      <a:solidFill>
                        <a:srgbClr val="997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73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работа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73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</a:tr>
              <a:tr h="3352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17 529 000 руб.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7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95 000 руб.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</a:tr>
              <a:tr h="365736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158 работ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7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T="45709" marB="45709" anchor="ctr" horzOverflow="overflow">
                    <a:lnL w="38100" cap="flat" cmpd="sng" algn="ctr">
                      <a:solidFill>
                        <a:srgbClr val="997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 работ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</a:tr>
              <a:tr h="3657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41, 357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млн. руб.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7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 340 млн.руб.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549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08912" cy="6264696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99"/>
                </a:solidFill>
              </a:rPr>
              <a:t>Российские трубные компании за последние </a:t>
            </a:r>
            <a:r>
              <a:rPr lang="ru-RU" dirty="0" smtClean="0">
                <a:solidFill>
                  <a:srgbClr val="000099"/>
                </a:solidFill>
              </a:rPr>
              <a:t>8 </a:t>
            </a:r>
            <a:r>
              <a:rPr lang="ru-RU" dirty="0">
                <a:solidFill>
                  <a:srgbClr val="000099"/>
                </a:solidFill>
              </a:rPr>
              <a:t>лет затратили на разработку стандартов, в том числе и межгосударственных, более </a:t>
            </a:r>
            <a:r>
              <a:rPr lang="ru-RU" dirty="0" smtClean="0">
                <a:solidFill>
                  <a:srgbClr val="000099"/>
                </a:solidFill>
              </a:rPr>
              <a:t/>
            </a:r>
            <a:br>
              <a:rPr lang="ru-RU" dirty="0" smtClean="0">
                <a:solidFill>
                  <a:srgbClr val="000099"/>
                </a:solidFill>
              </a:rPr>
            </a:br>
            <a:r>
              <a:rPr lang="ru-RU" b="1" dirty="0" smtClean="0">
                <a:solidFill>
                  <a:srgbClr val="000099"/>
                </a:solidFill>
              </a:rPr>
              <a:t>40 </a:t>
            </a:r>
            <a:r>
              <a:rPr lang="ru-RU" b="1" dirty="0">
                <a:solidFill>
                  <a:srgbClr val="000099"/>
                </a:solidFill>
              </a:rPr>
              <a:t>млн. рублей </a:t>
            </a:r>
            <a:r>
              <a:rPr lang="ru-RU" dirty="0">
                <a:solidFill>
                  <a:srgbClr val="000099"/>
                </a:solidFill>
              </a:rPr>
              <a:t>и готовы дальше финансировать эту работу.</a:t>
            </a:r>
            <a:br>
              <a:rPr lang="ru-RU" dirty="0">
                <a:solidFill>
                  <a:srgbClr val="000099"/>
                </a:solidFill>
              </a:rPr>
            </a:br>
            <a:r>
              <a:rPr lang="ru-RU" dirty="0" smtClean="0">
                <a:solidFill>
                  <a:srgbClr val="000099"/>
                </a:solidFill>
              </a:rPr>
              <a:t/>
            </a:r>
            <a:br>
              <a:rPr lang="ru-RU" dirty="0" smtClean="0">
                <a:solidFill>
                  <a:srgbClr val="000099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4294580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6485198"/>
              </p:ext>
            </p:extLst>
          </p:nvPr>
        </p:nvGraphicFramePr>
        <p:xfrm>
          <a:off x="7740352" y="7101408"/>
          <a:ext cx="20828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/>
              </a:tblGrid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6640097"/>
              </p:ext>
            </p:extLst>
          </p:nvPr>
        </p:nvGraphicFramePr>
        <p:xfrm>
          <a:off x="2051720" y="192117"/>
          <a:ext cx="4666119" cy="66658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7" name="Acrobat Document" r:id="rId3" imgW="5619649" imgH="8029563" progId="AcroExch.Document.7">
                  <p:embed/>
                </p:oleObj>
              </mc:Choice>
              <mc:Fallback>
                <p:oleObj name="Acrobat Document" r:id="rId3" imgW="5619649" imgH="8029563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51720" y="192117"/>
                        <a:ext cx="4666119" cy="6665883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83723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2400" dirty="0" smtClean="0">
                <a:solidFill>
                  <a:srgbClr val="112FAF"/>
                </a:solidFill>
              </a:rPr>
              <a:t>ФИНАНСИРОВАНИЕ  СТАНДАРТИЗАЦИИ  ИЗ  БЮДЖЕТА </a:t>
            </a:r>
            <a:br>
              <a:rPr lang="ru-RU" sz="2400" dirty="0" smtClean="0">
                <a:solidFill>
                  <a:srgbClr val="112FAF"/>
                </a:solidFill>
              </a:rPr>
            </a:br>
            <a:r>
              <a:rPr lang="ru-RU" sz="2400" dirty="0" smtClean="0">
                <a:solidFill>
                  <a:srgbClr val="112FAF"/>
                </a:solidFill>
              </a:rPr>
              <a:t> И  ПРОМЫШЛЕННОСТЬЮ  РОССИИ</a:t>
            </a: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497730"/>
              </p:ext>
            </p:extLst>
          </p:nvPr>
        </p:nvGraphicFramePr>
        <p:xfrm>
          <a:off x="539552" y="1124744"/>
          <a:ext cx="8029577" cy="53911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9546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1115616" y="332656"/>
            <a:ext cx="7653536" cy="4320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Протокол НТКС № 49-2015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sz="3600" b="1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908720"/>
            <a:ext cx="4726183" cy="56166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4790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08912" cy="6264696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Протокол НТКС № 49-2015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b="1" dirty="0" smtClean="0"/>
              <a:t>12.10. С  учетом состоявшегося обсуждения считать целесообразным:</a:t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>поддержать предложение Госстандарта Республики Беларусь об учреждении МТК на базе технического комитета Российской Федерации ТК 357 «Стальные и чугунные трубы и баллоны» и передаче учреждаемому МТК полномочий МТК 007 «Трубы и стальные баллоны», ведение секретариата которого закреплено за украинской Стороной и рекомендовать рассмотрение данного вопроса</a:t>
            </a:r>
            <a:br>
              <a:rPr lang="ru-RU" sz="2700" b="1" dirty="0" smtClean="0"/>
            </a:br>
            <a:r>
              <a:rPr lang="ru-RU" sz="2700" b="1" dirty="0" smtClean="0"/>
              <a:t> на 47 – м заседании МГС.</a:t>
            </a:r>
            <a:r>
              <a:rPr lang="ru-RU" sz="2700" b="1" dirty="0"/>
              <a:t/>
            </a:r>
            <a:br>
              <a:rPr lang="ru-RU" sz="2700" b="1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431721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Скругленный прямоугольник 19"/>
          <p:cNvSpPr/>
          <p:nvPr/>
        </p:nvSpPr>
        <p:spPr>
          <a:xfrm>
            <a:off x="395536" y="4797152"/>
            <a:ext cx="8424936" cy="1800200"/>
          </a:xfrm>
          <a:prstGeom prst="round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5" name="Picture 3" descr="C:\Users\SokhakyanMK\Desktop\флаги\Беларусь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06640"/>
            <a:ext cx="2337460" cy="1495747"/>
          </a:xfrm>
          <a:prstGeom prst="ellipse">
            <a:avLst/>
          </a:prstGeom>
          <a:ln w="63500" cap="rnd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SokhakyanMK\Desktop\флаги\Казахстан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3222" y="606640"/>
            <a:ext cx="2393234" cy="1440160"/>
          </a:xfrm>
          <a:prstGeom prst="ellipse">
            <a:avLst/>
          </a:prstGeom>
          <a:ln w="63500" cap="rnd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SokhakyanMK\Desktop\флаги\Кыргыстан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6058" y="2557305"/>
            <a:ext cx="2296062" cy="1375751"/>
          </a:xfrm>
          <a:prstGeom prst="ellipse">
            <a:avLst/>
          </a:prstGeom>
          <a:ln w="63500" cap="rnd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SokhakyanMK\Desktop\флаги\Россия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5266" y="2509779"/>
            <a:ext cx="2201190" cy="1375750"/>
          </a:xfrm>
          <a:prstGeom prst="ellipse">
            <a:avLst/>
          </a:prstGeom>
          <a:ln w="63500" cap="rnd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C:\Users\SokhakyanMK\Desktop\флаги\Узбекистан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9672" y="606640"/>
            <a:ext cx="2290440" cy="1529331"/>
          </a:xfrm>
          <a:prstGeom prst="ellipse">
            <a:avLst/>
          </a:prstGeom>
          <a:ln w="63500" cap="rnd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C:\Users\SokhakyanMK\Desktop\флаги\Armenia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576" y="2509779"/>
            <a:ext cx="2276797" cy="1328224"/>
          </a:xfrm>
          <a:prstGeom prst="ellipse">
            <a:avLst/>
          </a:prstGeom>
          <a:ln w="63500" cap="rnd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Прямоугольник 30"/>
          <p:cNvSpPr/>
          <p:nvPr/>
        </p:nvSpPr>
        <p:spPr>
          <a:xfrm>
            <a:off x="395536" y="4941168"/>
            <a:ext cx="8424936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 smtClean="0">
                <a:solidFill>
                  <a:srgbClr val="C00000"/>
                </a:solidFill>
              </a:rPr>
              <a:t>ПОДДЕРЖАЛИ</a:t>
            </a:r>
            <a:r>
              <a:rPr lang="ru-RU" b="1" dirty="0" smtClean="0">
                <a:solidFill>
                  <a:srgbClr val="000099"/>
                </a:solidFill>
              </a:rPr>
              <a:t> </a:t>
            </a:r>
            <a:r>
              <a:rPr lang="ru-RU" b="1" dirty="0">
                <a:solidFill>
                  <a:srgbClr val="000099"/>
                </a:solidFill>
              </a:rPr>
              <a:t>ПРЕДЛОЖЕНИЕ ГОСУДАРСТВЕННОГО КОМИТЕТА ПО СТАНДАРТИЗАЦИИ  РЕСПУБЛИКИ БЕЛАРУСЬ О ПРИДАНИИ СТАТУСА МЕЖГОСУДАРСТВЕННОГО НАЦИОНАЛЬНОМУ (РОССИЙСКОМУ) ТЕХНИЧЕСКОМУ КОМИТЕТУ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0099"/>
                </a:solidFill>
              </a:rPr>
              <a:t> ТК 357 «СТАЛЬНЫЕ И ЧУГУННЫЕ ТРУБЫ И БАЛЛОНЫ</a:t>
            </a:r>
            <a:r>
              <a:rPr lang="ru-RU" b="1" dirty="0" smtClean="0">
                <a:solidFill>
                  <a:srgbClr val="000099"/>
                </a:solidFill>
              </a:rPr>
              <a:t>»</a:t>
            </a:r>
            <a:endParaRPr lang="ru-RU" b="1" dirty="0">
              <a:solidFill>
                <a:srgbClr val="000099"/>
              </a:solidFill>
            </a:endParaRPr>
          </a:p>
        </p:txBody>
      </p:sp>
      <p:sp>
        <p:nvSpPr>
          <p:cNvPr id="32" name="TextBox 16"/>
          <p:cNvSpPr txBox="1">
            <a:spLocks noChangeArrowheads="1"/>
          </p:cNvSpPr>
          <p:nvPr/>
        </p:nvSpPr>
        <p:spPr bwMode="auto">
          <a:xfrm>
            <a:off x="7151930" y="3933056"/>
            <a:ext cx="84786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200" b="1" i="0" dirty="0">
                <a:solidFill>
                  <a:srgbClr val="000099"/>
                </a:solidFill>
              </a:rPr>
              <a:t>РОССИЯ</a:t>
            </a:r>
          </a:p>
        </p:txBody>
      </p:sp>
      <p:sp>
        <p:nvSpPr>
          <p:cNvPr id="33" name="TextBox 17"/>
          <p:cNvSpPr txBox="1">
            <a:spLocks noChangeArrowheads="1"/>
          </p:cNvSpPr>
          <p:nvPr/>
        </p:nvSpPr>
        <p:spPr bwMode="auto">
          <a:xfrm>
            <a:off x="848069" y="246275"/>
            <a:ext cx="103380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200" b="1" i="0" dirty="0">
                <a:solidFill>
                  <a:srgbClr val="000099"/>
                </a:solidFill>
              </a:rPr>
              <a:t>БЕЛАРУСЬ</a:t>
            </a:r>
          </a:p>
        </p:txBody>
      </p:sp>
      <p:sp>
        <p:nvSpPr>
          <p:cNvPr id="34" name="TextBox 18"/>
          <p:cNvSpPr txBox="1">
            <a:spLocks noChangeArrowheads="1"/>
          </p:cNvSpPr>
          <p:nvPr/>
        </p:nvSpPr>
        <p:spPr bwMode="auto">
          <a:xfrm>
            <a:off x="6926706" y="313089"/>
            <a:ext cx="11062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200" b="1" i="0" dirty="0">
                <a:solidFill>
                  <a:srgbClr val="000099"/>
                </a:solidFill>
              </a:rPr>
              <a:t>КАЗАХСТАН</a:t>
            </a:r>
          </a:p>
        </p:txBody>
      </p:sp>
      <p:sp>
        <p:nvSpPr>
          <p:cNvPr id="35" name="TextBox 16"/>
          <p:cNvSpPr txBox="1">
            <a:spLocks noChangeArrowheads="1"/>
          </p:cNvSpPr>
          <p:nvPr/>
        </p:nvSpPr>
        <p:spPr bwMode="auto">
          <a:xfrm>
            <a:off x="3951534" y="3933056"/>
            <a:ext cx="127496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200" b="1" i="0" cap="all" dirty="0">
                <a:solidFill>
                  <a:srgbClr val="000099"/>
                </a:solidFill>
              </a:rPr>
              <a:t>Кыргызстан</a:t>
            </a:r>
            <a:endParaRPr lang="ru-RU" altLang="ru-RU" sz="1200" b="1" i="0" cap="all" dirty="0">
              <a:solidFill>
                <a:srgbClr val="000099"/>
              </a:solidFill>
            </a:endParaRPr>
          </a:p>
        </p:txBody>
      </p:sp>
      <p:sp>
        <p:nvSpPr>
          <p:cNvPr id="36" name="TextBox 16"/>
          <p:cNvSpPr txBox="1">
            <a:spLocks noChangeArrowheads="1"/>
          </p:cNvSpPr>
          <p:nvPr/>
        </p:nvSpPr>
        <p:spPr bwMode="auto">
          <a:xfrm>
            <a:off x="3707904" y="292382"/>
            <a:ext cx="120827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200" b="1" i="0" cap="all" dirty="0" smtClean="0">
                <a:solidFill>
                  <a:srgbClr val="000099"/>
                </a:solidFill>
              </a:rPr>
              <a:t>УЗБЕКИСТАН</a:t>
            </a:r>
            <a:endParaRPr lang="ru-RU" altLang="ru-RU" sz="1200" b="1" i="0" cap="all" dirty="0">
              <a:solidFill>
                <a:srgbClr val="000099"/>
              </a:solidFill>
            </a:endParaRPr>
          </a:p>
        </p:txBody>
      </p:sp>
      <p:sp>
        <p:nvSpPr>
          <p:cNvPr id="37" name="TextBox 16"/>
          <p:cNvSpPr txBox="1">
            <a:spLocks noChangeArrowheads="1"/>
          </p:cNvSpPr>
          <p:nvPr/>
        </p:nvSpPr>
        <p:spPr bwMode="auto">
          <a:xfrm>
            <a:off x="848069" y="3909987"/>
            <a:ext cx="9584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200" b="1" i="0" cap="all" dirty="0" smtClean="0">
                <a:solidFill>
                  <a:srgbClr val="000099"/>
                </a:solidFill>
              </a:rPr>
              <a:t>АРМЕНИЯ</a:t>
            </a:r>
            <a:endParaRPr lang="ru-RU" altLang="ru-RU" sz="1200" b="1" i="0" cap="all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228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107504" y="404664"/>
            <a:ext cx="8784976" cy="62646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/>
              <a:t>Речь не идет о выборе между двумя ТК , российским и украинским, какой ТК работает эффективней?</a:t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>Сегодня решается вопрос: </a:t>
            </a:r>
            <a:br>
              <a:rPr lang="ru-RU" sz="3100" dirty="0" smtClean="0"/>
            </a:br>
            <a:r>
              <a:rPr lang="ru-RU" sz="3100" dirty="0" smtClean="0"/>
              <a:t>Будут ли у строителей, энергетиков, машиностроителей стран СНГ современные стандарты на трубы? </a:t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>Стандарты, гармонизированные со стандартами ИСО и СЕН и учитывающие существующую инфраструктуру наших стран, созданную по ГОСТам? </a:t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Или этих стандартов по прежнему не будет!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600" b="1" dirty="0" smtClean="0"/>
              <a:t>Выбор за Вами, уважаемые руководители органов по стандартизации!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dirty="0"/>
              <a:t/>
            </a:r>
            <a:br>
              <a:rPr lang="ru-RU" dirty="0"/>
            </a:br>
            <a:endParaRPr lang="ru-RU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1918252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3286125"/>
            <a:ext cx="3200400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Заголовок 1"/>
          <p:cNvSpPr txBox="1">
            <a:spLocks/>
          </p:cNvSpPr>
          <p:nvPr/>
        </p:nvSpPr>
        <p:spPr bwMode="gray">
          <a:xfrm>
            <a:off x="3243282" y="3429000"/>
            <a:ext cx="461486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 prst="coolSlant"/>
              <a:contourClr>
                <a:schemeClr val="bg2"/>
              </a:contourClr>
            </a:sp3d>
          </a:bodyPr>
          <a:lstStyle/>
          <a:p>
            <a:pPr algn="ctr">
              <a:spcBef>
                <a:spcPts val="4800"/>
              </a:spcBef>
              <a:defRPr/>
            </a:pPr>
            <a:r>
              <a:rPr lang="ru-RU" sz="4000" b="1" kern="0" dirty="0">
                <a:ln w="50800"/>
                <a:solidFill>
                  <a:srgbClr val="0070C0">
                    <a:alpha val="42000"/>
                  </a:srgbClr>
                </a:solidFill>
                <a:effectLst>
                  <a:outerShdw blurRad="50800" dist="50800" dir="5400000" algn="ctr" rotWithShape="0">
                    <a:schemeClr val="bg1">
                      <a:lumMod val="75000"/>
                    </a:schemeClr>
                  </a:outerShdw>
                </a:effectLst>
                <a:latin typeface="+mj-lt"/>
                <a:ea typeface="+mj-ea"/>
                <a:cs typeface="+mj-cs"/>
              </a:rPr>
              <a:t>(495) 663-04-50</a:t>
            </a:r>
          </a:p>
        </p:txBody>
      </p:sp>
      <p:sp>
        <p:nvSpPr>
          <p:cNvPr id="12" name="Заголовок 1"/>
          <p:cNvSpPr txBox="1">
            <a:spLocks/>
          </p:cNvSpPr>
          <p:nvPr/>
        </p:nvSpPr>
        <p:spPr bwMode="gray">
          <a:xfrm>
            <a:off x="3457596" y="4500570"/>
            <a:ext cx="4757742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114300">
              <a:prstClr val="black"/>
            </a:innerShdw>
            <a:reflection blurRad="6350" stA="52000" endA="300" endPos="35000" dir="5400000" sy="-100000" algn="bl" rotWithShape="0"/>
          </a:effectLst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 prst="coolSlant"/>
              <a:contourClr>
                <a:schemeClr val="bg2"/>
              </a:contourClr>
            </a:sp3d>
          </a:bodyPr>
          <a:lstStyle/>
          <a:p>
            <a:pPr algn="ctr">
              <a:spcBef>
                <a:spcPts val="4800"/>
              </a:spcBef>
              <a:defRPr/>
            </a:pPr>
            <a:r>
              <a:rPr lang="en-US" sz="4000" b="1" kern="0" dirty="0">
                <a:ln w="50800"/>
                <a:solidFill>
                  <a:srgbClr val="0070C0">
                    <a:alpha val="42000"/>
                  </a:srgbClr>
                </a:solidFill>
                <a:effectLst>
                  <a:outerShdw blurRad="50800" dist="50800" dir="5400000" algn="ctr" rotWithShape="0">
                    <a:schemeClr val="bg1">
                      <a:lumMod val="75000"/>
                    </a:schemeClr>
                  </a:outerShdw>
                </a:effectLst>
                <a:latin typeface="+mj-lt"/>
                <a:ea typeface="+mj-ea"/>
                <a:cs typeface="+mj-cs"/>
              </a:rPr>
              <a:t>RGTR@RSPP.RU</a:t>
            </a:r>
            <a:endParaRPr lang="ru-RU" sz="4000" b="1" kern="0" dirty="0">
              <a:ln w="50800"/>
              <a:solidFill>
                <a:srgbClr val="0070C0">
                  <a:alpha val="42000"/>
                </a:srgbClr>
              </a:solidFill>
              <a:effectLst>
                <a:outerShdw blurRad="50800" dist="50800" dir="5400000" algn="ctr" rotWithShape="0">
                  <a:schemeClr val="bg1">
                    <a:lumMod val="75000"/>
                  </a:scheme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 bwMode="gray">
          <a:xfrm>
            <a:off x="3214678" y="5500702"/>
            <a:ext cx="4757742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 prst="coolSlant"/>
              <a:contourClr>
                <a:schemeClr val="bg2"/>
              </a:contourClr>
            </a:sp3d>
          </a:bodyPr>
          <a:lstStyle/>
          <a:p>
            <a:pPr algn="ctr">
              <a:spcBef>
                <a:spcPts val="4800"/>
              </a:spcBef>
              <a:defRPr/>
            </a:pPr>
            <a:r>
              <a:rPr lang="en-US" sz="4000" b="1" kern="0" dirty="0">
                <a:ln w="50800"/>
                <a:solidFill>
                  <a:srgbClr val="0070C0">
                    <a:alpha val="42000"/>
                  </a:srgbClr>
                </a:solidFill>
                <a:effectLst>
                  <a:outerShdw blurRad="50800" dist="50800" dir="5400000" algn="ctr" rotWithShape="0">
                    <a:schemeClr val="bg1">
                      <a:lumMod val="75000"/>
                    </a:schemeClr>
                  </a:outerShdw>
                </a:effectLst>
                <a:latin typeface="+mj-lt"/>
                <a:ea typeface="+mj-ea"/>
                <a:cs typeface="+mj-cs"/>
              </a:rPr>
              <a:t>www.RGTR.RU</a:t>
            </a:r>
            <a:endParaRPr lang="ru-RU" sz="4000" b="1" kern="0" dirty="0">
              <a:ln w="50800"/>
              <a:solidFill>
                <a:srgbClr val="0070C0">
                  <a:alpha val="42000"/>
                </a:srgbClr>
              </a:solidFill>
              <a:effectLst>
                <a:outerShdw blurRad="50800" dist="50800" dir="5400000" algn="ctr" rotWithShape="0">
                  <a:schemeClr val="bg1">
                    <a:lumMod val="75000"/>
                  </a:scheme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 bwMode="gray">
          <a:xfrm>
            <a:off x="457200" y="207963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ru-RU" sz="2400" b="1" ker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СХЕМА ВЗАИМОДЕЙСТВИЯ</a:t>
            </a:r>
            <a:endParaRPr lang="ru-RU" sz="2400" b="1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10001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0" y="142875"/>
            <a:ext cx="8929688" cy="857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8929688" y="3214688"/>
            <a:ext cx="214312" cy="36433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8929688" y="1071563"/>
            <a:ext cx="214312" cy="207168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Заголовок 20"/>
          <p:cNvSpPr>
            <a:spLocks noGrp="1"/>
          </p:cNvSpPr>
          <p:nvPr>
            <p:ph type="title"/>
          </p:nvPr>
        </p:nvSpPr>
        <p:spPr>
          <a:xfrm>
            <a:off x="1167971" y="1711325"/>
            <a:ext cx="7652501" cy="792162"/>
          </a:xfrm>
          <a:ln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pPr>
              <a:spcBef>
                <a:spcPts val="4800"/>
              </a:spcBef>
              <a:defRPr/>
            </a:pPr>
            <a:r>
              <a:rPr lang="ru-RU" sz="60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ЗА ВНИМАНИЕ!</a:t>
            </a:r>
            <a:endParaRPr lang="ru-RU" sz="60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3" name="Заголовок 1"/>
          <p:cNvSpPr txBox="1">
            <a:spLocks/>
          </p:cNvSpPr>
          <p:nvPr/>
        </p:nvSpPr>
        <p:spPr bwMode="gray">
          <a:xfrm>
            <a:off x="1115616" y="647560"/>
            <a:ext cx="8258204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spcFirstLastPara="1" anchor="ctr">
            <a:prstTxWarp prst="textArchUp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spcBef>
                <a:spcPts val="4800"/>
              </a:spcBef>
              <a:defRPr/>
            </a:pPr>
            <a:r>
              <a:rPr lang="ru-RU" sz="6000" b="1" kern="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СПАСИБО</a:t>
            </a:r>
            <a:endParaRPr lang="ru-RU" sz="6000" b="1" kern="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35767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986E44-E2BC-4372-9F29-C4CFE4654A4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896004880"/>
              </p:ext>
            </p:extLst>
          </p:nvPr>
        </p:nvGraphicFramePr>
        <p:xfrm>
          <a:off x="0" y="1268760"/>
          <a:ext cx="8820472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457200" y="188640"/>
            <a:ext cx="8229600" cy="792163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2000" kern="0" dirty="0" smtClean="0">
                <a:solidFill>
                  <a:srgbClr val="002060"/>
                </a:solidFill>
                <a:ea typeface="Arial Unicode MS" pitchFamily="34" charset="-128"/>
                <a:cs typeface="Arial" pitchFamily="34" charset="0"/>
              </a:rPr>
              <a:t>ДИНАМИКА ОБНОВЛЕНИЯ </a:t>
            </a:r>
            <a:br>
              <a:rPr lang="ru-RU" sz="2000" kern="0" dirty="0" smtClean="0">
                <a:solidFill>
                  <a:srgbClr val="002060"/>
                </a:solidFill>
                <a:ea typeface="Arial Unicode MS" pitchFamily="34" charset="-128"/>
                <a:cs typeface="Arial" pitchFamily="34" charset="0"/>
              </a:rPr>
            </a:br>
            <a:r>
              <a:rPr lang="ru-RU" sz="2000" kern="0" dirty="0" smtClean="0">
                <a:solidFill>
                  <a:srgbClr val="002060"/>
                </a:solidFill>
                <a:ea typeface="Arial Unicode MS" pitchFamily="34" charset="-128"/>
                <a:cs typeface="Arial" pitchFamily="34" charset="0"/>
              </a:rPr>
              <a:t>ФОНДА НАЦИОНАЛЬНЫХ СТАНДАРТОВ  В РОССИИ</a:t>
            </a:r>
            <a:endParaRPr lang="ru-RU" sz="2000" kern="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846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833266-7CB9-4C36-B7FA-A74CA4CF502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772" y="1772816"/>
            <a:ext cx="8981354" cy="4032448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81"/>
          <a:stretch/>
        </p:blipFill>
        <p:spPr bwMode="auto">
          <a:xfrm>
            <a:off x="4512869" y="2716708"/>
            <a:ext cx="920991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Z:\Общая папка\МЕРОПРИЯТИЯ\Bautec 2014\Реклама\cenelecnew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049789"/>
            <a:ext cx="936104" cy="315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64088" y="4293096"/>
            <a:ext cx="266429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b="1" dirty="0" smtClean="0"/>
              <a:t>Члены </a:t>
            </a:r>
            <a:r>
              <a:rPr lang="en-US" sz="1300" b="1" dirty="0" smtClean="0"/>
              <a:t>CEN/CENELEC</a:t>
            </a:r>
            <a:endParaRPr lang="ru-RU" sz="13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364088" y="4607251"/>
            <a:ext cx="266429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b="1" dirty="0" smtClean="0"/>
              <a:t>Члены</a:t>
            </a:r>
            <a:r>
              <a:rPr lang="en-US" sz="1300" b="1" dirty="0"/>
              <a:t> </a:t>
            </a:r>
            <a:r>
              <a:rPr lang="ru-RU" sz="1300" b="1" dirty="0" smtClean="0"/>
              <a:t>МГС</a:t>
            </a:r>
            <a:endParaRPr lang="ru-RU" sz="13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33772" y="332656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ДВЕ РЕГИОНАЛЬНЫЕ СИСТЕМЫ СТАНДАРТИЗАЦИИ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47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/>
          <a:lstStyle/>
          <a:p>
            <a:r>
              <a:rPr lang="ru-RU" sz="2400" b="1" dirty="0">
                <a:solidFill>
                  <a:srgbClr val="C00000"/>
                </a:solidFill>
              </a:rPr>
              <a:t>СОГЛАШЕНИЕ МЕЖДУ РОССТАНДАРТОМ И </a:t>
            </a:r>
            <a:r>
              <a:rPr lang="ru-RU" sz="2400" b="1" dirty="0" smtClean="0">
                <a:solidFill>
                  <a:srgbClr val="C00000"/>
                </a:solidFill>
              </a:rPr>
              <a:t>СЕН/СЕНЕЛЕК</a:t>
            </a:r>
            <a:r>
              <a:rPr lang="ru-RU" sz="2400" b="1" dirty="0">
                <a:solidFill>
                  <a:srgbClr val="112FAF"/>
                </a:solidFill>
              </a:rPr>
              <a:t/>
            </a:r>
            <a:br>
              <a:rPr lang="ru-RU" sz="2400" b="1" dirty="0">
                <a:solidFill>
                  <a:srgbClr val="112FAF"/>
                </a:solidFill>
              </a:rPr>
            </a:br>
            <a:endParaRPr lang="ru-RU" sz="2400" b="1" dirty="0">
              <a:solidFill>
                <a:srgbClr val="112FAF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908720"/>
            <a:ext cx="8686800" cy="500141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17 сентября 2013 года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в Санкт-Петербурге подписано Соглашение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о сотрудничестве между </a:t>
            </a:r>
            <a:r>
              <a:rPr lang="ru-RU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Росстандартом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СЕН/СЕНЕЛЕК.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Новое соглашение позволит:</a:t>
            </a:r>
          </a:p>
          <a:p>
            <a:pPr marL="457200" indent="-457200" algn="just">
              <a:buAutoNum type="arabicPeriod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Российской и европейской промышленности совместно разрабатывать стандарты, учитывающие климатические, географические условия России и технологические особенности.</a:t>
            </a:r>
          </a:p>
          <a:p>
            <a:pPr marL="457200" indent="-457200" algn="just">
              <a:buAutoNum type="arabicPeriod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Более широко применять стандарты ЕС там, где российская промышленность в этом заинтересована.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BBA072-4BAC-4496-ABB9-4B672B960929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700808"/>
            <a:ext cx="4212000" cy="2798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973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0-tub-ru.yandex.net/i?id=6ec9f11182faac2f7d536e2acabaaed5-110-144&amp;n=2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24659"/>
            <a:ext cx="1624615" cy="11512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49796" y="116632"/>
            <a:ext cx="81266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Несмотря на  санкции и ограничения Комитет РСПП продолжает сотрудничество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с: 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9478" y="2610475"/>
            <a:ext cx="61150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2013 г. -  Подписание соглашения с </a:t>
            </a:r>
            <a:r>
              <a:rPr lang="ru-RU" sz="1600" b="1" dirty="0" err="1" smtClean="0">
                <a:solidFill>
                  <a:schemeClr val="tx2">
                    <a:lumMod val="75000"/>
                  </a:schemeClr>
                </a:solidFill>
              </a:rPr>
              <a:t>Росстандартом</a:t>
            </a:r>
            <a:endParaRPr lang="ru-RU" sz="1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2014 г. – Конференция в Берлине, семинары по реализации соглашения в Брюсселе и Москве</a:t>
            </a:r>
          </a:p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2015 г. – Совместные семинары </a:t>
            </a:r>
            <a:r>
              <a:rPr lang="ru-RU" sz="1600" b="1" dirty="0" err="1" smtClean="0">
                <a:solidFill>
                  <a:schemeClr val="tx2">
                    <a:lumMod val="75000"/>
                  </a:schemeClr>
                </a:solidFill>
              </a:rPr>
              <a:t>Росстандарта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 и                РСПП по реализации соглашения</a:t>
            </a:r>
            <a:endParaRPr lang="ru-RU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052" name="Picture 4" descr="http://im6-tub-ru.yandex.net/i?id=2b880247d322693b86d2c2a8ac80d459-07-144&amp;n=2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291" y="3978009"/>
            <a:ext cx="1202870" cy="12078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754115" y="3985467"/>
            <a:ext cx="536510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Проект «Сближение систем технического регулирования России и ЕС»:</a:t>
            </a:r>
          </a:p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2014 г. – Ряд конференций и семинаров по стандартизации</a:t>
            </a:r>
          </a:p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2015 г. – Итоговая конференция в Брюсселе</a:t>
            </a:r>
          </a:p>
          <a:p>
            <a:endParaRPr lang="ru-RU" sz="1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ru-RU" sz="1600" b="1" dirty="0" smtClean="0">
                <a:solidFill>
                  <a:srgbClr val="002060"/>
                </a:solidFill>
              </a:rPr>
              <a:t>18 – 20 февраля 2015 года в РСПП прошло пленарное заседание ТК 12 СЕН и заседание управляющего Комитета ТК 67 ИСО </a:t>
            </a:r>
            <a:r>
              <a:rPr lang="ru-RU" sz="1600" b="1" dirty="0">
                <a:solidFill>
                  <a:srgbClr val="002060"/>
                </a:solidFill>
              </a:rPr>
              <a:t>«Материалы, оборудование и морские сооружения для нефтяной и газовой промышленности».</a:t>
            </a:r>
          </a:p>
          <a:p>
            <a:endParaRPr lang="ru-RU" sz="1600" b="1" dirty="0">
              <a:solidFill>
                <a:schemeClr val="tx2">
                  <a:lumMod val="75000"/>
                </a:schemeClr>
              </a:solidFill>
            </a:endParaRPr>
          </a:p>
          <a:p>
            <a:endParaRPr lang="ru-RU" sz="1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2" name="Picture 2" descr="Z:\Общая папка\МЕРОПРИЯТИЯ\2014\Bautec 2014\Реклама\cenelecnew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720" y="2786128"/>
            <a:ext cx="1292012" cy="6434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307" y="5301208"/>
            <a:ext cx="1315866" cy="1246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849478" y="1304028"/>
            <a:ext cx="520340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2008, 2014 - Конференции в США</a:t>
            </a:r>
          </a:p>
          <a:p>
            <a:pPr algn="just"/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Ежегодные семинары в России при поддержке Комитета РСПП</a:t>
            </a:r>
          </a:p>
          <a:p>
            <a:pPr algn="just"/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2015 г - Конференция в Москве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015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C00000"/>
                </a:solidFill>
              </a:rPr>
              <a:t>Работа ТК 357 по гармонизации стандартов ИСО в 2005-2014 </a:t>
            </a:r>
            <a:r>
              <a:rPr lang="ru-RU" sz="4000" b="1" dirty="0" err="1" smtClean="0">
                <a:solidFill>
                  <a:srgbClr val="C00000"/>
                </a:solidFill>
              </a:rPr>
              <a:t>г.г</a:t>
            </a:r>
            <a:r>
              <a:rPr lang="ru-RU" sz="4000" b="1" dirty="0" smtClean="0">
                <a:solidFill>
                  <a:srgbClr val="C00000"/>
                </a:solidFill>
              </a:rPr>
              <a:t>.</a:t>
            </a:r>
            <a:r>
              <a:rPr lang="ru-RU" sz="4000" dirty="0" smtClean="0">
                <a:solidFill>
                  <a:srgbClr val="C00000"/>
                </a:solidFill>
              </a:rPr>
              <a:t/>
            </a:r>
            <a:br>
              <a:rPr lang="ru-RU" sz="4000" dirty="0" smtClean="0">
                <a:solidFill>
                  <a:srgbClr val="C00000"/>
                </a:solidFill>
              </a:rPr>
            </a:b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1556792"/>
            <a:ext cx="8677628" cy="501548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ru-RU" sz="2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Всего ТК 357 разработано </a:t>
            </a:r>
            <a:r>
              <a:rPr lang="ru-RU" sz="3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46 </a:t>
            </a:r>
            <a:r>
              <a:rPr lang="ru-RU" sz="2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стандартов</a:t>
            </a:r>
            <a:r>
              <a:rPr lang="ru-RU" sz="2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из них:</a:t>
            </a:r>
          </a:p>
          <a:p>
            <a:pPr>
              <a:lnSpc>
                <a:spcPct val="150000"/>
              </a:lnSpc>
            </a:pPr>
            <a:r>
              <a:rPr lang="ru-RU" sz="2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гармонизировано с ИСО </a:t>
            </a:r>
            <a:r>
              <a:rPr lang="ru-RU" sz="3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 </a:t>
            </a:r>
            <a:r>
              <a:rPr lang="ru-RU" sz="2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стандартов, в </a:t>
            </a:r>
            <a:r>
              <a:rPr lang="ru-RU" sz="2600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т.ч</a:t>
            </a:r>
            <a:r>
              <a:rPr lang="ru-RU" sz="2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ru-RU" sz="2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утверждено </a:t>
            </a:r>
            <a:r>
              <a:rPr lang="ru-RU" sz="3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9</a:t>
            </a:r>
            <a:r>
              <a:rPr lang="ru-RU" sz="2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стандартов,</a:t>
            </a:r>
          </a:p>
          <a:p>
            <a:pPr>
              <a:lnSpc>
                <a:spcPct val="150000"/>
              </a:lnSpc>
            </a:pPr>
            <a:r>
              <a:rPr lang="ru-RU" sz="2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направлено на утверждение в </a:t>
            </a:r>
            <a:r>
              <a:rPr lang="ru-RU" sz="2600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Росстандарт</a:t>
            </a:r>
            <a:r>
              <a:rPr lang="ru-RU" sz="2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 </a:t>
            </a:r>
            <a:r>
              <a:rPr lang="ru-RU" sz="3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6 </a:t>
            </a:r>
            <a:r>
              <a:rPr lang="ru-RU" sz="2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стандартов,</a:t>
            </a:r>
          </a:p>
          <a:p>
            <a:pPr>
              <a:lnSpc>
                <a:spcPct val="150000"/>
              </a:lnSpc>
            </a:pPr>
            <a:r>
              <a:rPr lang="ru-RU" sz="2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 стадии разработки </a:t>
            </a:r>
            <a:r>
              <a:rPr lang="ru-RU" sz="39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13</a:t>
            </a:r>
            <a:r>
              <a:rPr lang="ru-RU" sz="2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проектов стандартов.</a:t>
            </a:r>
            <a:endParaRPr lang="ru-RU" sz="26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86493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636587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2200" b="1" u="sng" smtClean="0"/>
              <a:t>Перевод утвержденных национальных стандартов в разряд межгосударственных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58925" y="3395663"/>
          <a:ext cx="6026150" cy="93979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49903"/>
                <a:gridCol w="2876247"/>
              </a:tblGrid>
              <a:tr h="1566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AZ - Азербайджанская Республика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48" marR="1904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MD - Республика Молдова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48" marR="19048" marT="0" marB="0"/>
                </a:tc>
              </a:tr>
              <a:tr h="1566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AM - Республика Армения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48" marR="1904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RU - Российская Федерация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48" marR="19048" marT="0" marB="0"/>
                </a:tc>
              </a:tr>
              <a:tr h="1566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BY - Республика Беларусь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48" marR="1904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TJ - Республика Таджикистан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48" marR="19048" marT="0" marB="0"/>
                </a:tc>
              </a:tr>
              <a:tr h="1566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GE - Грузия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48" marR="1904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TM - Туркменистан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48" marR="19048" marT="0" marB="0"/>
                </a:tc>
              </a:tr>
              <a:tr h="1566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KZ - Республика Казахстан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48" marR="1904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UZ - Республика Узбекистан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48" marR="19048" marT="0" marB="0"/>
                </a:tc>
              </a:tr>
              <a:tr h="1566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KG - Кыргызская Республика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48" marR="1904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UA - Украина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48" marR="19048" marT="0" marB="0"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33400" y="1857375"/>
          <a:ext cx="8001000" cy="4084640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323350"/>
                <a:gridCol w="2064578"/>
                <a:gridCol w="4214169"/>
                <a:gridCol w="1398903"/>
              </a:tblGrid>
              <a:tr h="274341">
                <a:tc>
                  <a:txBody>
                    <a:bodyPr/>
                    <a:lstStyle/>
                    <a:p>
                      <a:pPr marL="36195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6195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900">
                          <a:effectLst/>
                        </a:rPr>
                        <a:t>Обозначение НД, </a:t>
                      </a:r>
                      <a:br>
                        <a:rPr lang="ru-RU" sz="900">
                          <a:effectLst/>
                        </a:rPr>
                      </a:br>
                      <a:r>
                        <a:rPr lang="ru-RU" sz="900">
                          <a:effectLst/>
                        </a:rPr>
                        <a:t>номер изменения,</a:t>
                      </a:r>
                      <a:endParaRPr lang="ru-RU" sz="1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6195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900">
                          <a:effectLst/>
                        </a:rPr>
                        <a:t>Наименование стандарта, </a:t>
                      </a:r>
                      <a:br>
                        <a:rPr lang="ru-RU" sz="900">
                          <a:effectLst/>
                        </a:rPr>
                      </a:br>
                      <a:r>
                        <a:rPr lang="ru-RU" sz="900">
                          <a:effectLst/>
                        </a:rPr>
                        <a:t>обозначение пересматриваемого стандарта</a:t>
                      </a:r>
                      <a:endParaRPr lang="ru-RU" sz="1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6195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900">
                          <a:effectLst/>
                        </a:rPr>
                        <a:t>Присоединившиеся государства</a:t>
                      </a:r>
                      <a:endParaRPr lang="ru-RU" sz="1000">
                        <a:effectLst/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04824"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100"/>
                        </a:spcBef>
                        <a:spcAft>
                          <a:spcPts val="100"/>
                        </a:spcAft>
                        <a:buFont typeface="+mj-lt"/>
                        <a:buNone/>
                      </a:pPr>
                      <a:r>
                        <a:rPr lang="ru-RU" sz="1000" dirty="0" smtClean="0">
                          <a:effectLst/>
                        </a:rPr>
                        <a:t>1</a:t>
                      </a: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36195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000">
                          <a:effectLst/>
                        </a:rPr>
                        <a:t>ГОСТ 31443</a:t>
                      </a:r>
                      <a:r>
                        <a:rPr lang="ru-RU" sz="1000">
                          <a:effectLst/>
                          <a:sym typeface="Symbol"/>
                        </a:rPr>
                        <a:t></a:t>
                      </a:r>
                      <a:r>
                        <a:rPr lang="ru-RU" sz="1000">
                          <a:effectLst/>
                        </a:rPr>
                        <a:t>2012</a:t>
                      </a:r>
                      <a:br>
                        <a:rPr lang="ru-RU" sz="1000">
                          <a:effectLst/>
                        </a:rPr>
                      </a:br>
                      <a:r>
                        <a:rPr lang="ru-RU" sz="1000">
                          <a:effectLst/>
                        </a:rPr>
                        <a:t>RU.1.2172-2011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36195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000">
                          <a:effectLst/>
                        </a:rPr>
                        <a:t>Трубы стальные для промысловых трубопроводов. Технические условия. На основе ГОСТ Р 53580-2009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36195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effectLst/>
                        </a:rPr>
                        <a:t>RU AZ BY KZ KG UZ 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  <a:tr h="457236"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100"/>
                        </a:spcBef>
                        <a:spcAft>
                          <a:spcPts val="100"/>
                        </a:spcAft>
                        <a:buFont typeface="+mj-lt"/>
                        <a:buNone/>
                      </a:pPr>
                      <a:r>
                        <a:rPr lang="ru-RU" sz="1000" dirty="0" smtClean="0">
                          <a:effectLst/>
                        </a:rPr>
                        <a:t>2</a:t>
                      </a:r>
                      <a:r>
                        <a:rPr lang="en-US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36195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000">
                          <a:effectLst/>
                        </a:rPr>
                        <a:t>ГОСТ 31444</a:t>
                      </a:r>
                      <a:r>
                        <a:rPr lang="ru-RU" sz="1000">
                          <a:effectLst/>
                          <a:sym typeface="Symbol"/>
                        </a:rPr>
                        <a:t></a:t>
                      </a:r>
                      <a:r>
                        <a:rPr lang="ru-RU" sz="1000">
                          <a:effectLst/>
                        </a:rPr>
                        <a:t>2012</a:t>
                      </a:r>
                      <a:br>
                        <a:rPr lang="ru-RU" sz="1000">
                          <a:effectLst/>
                        </a:rPr>
                      </a:br>
                      <a:r>
                        <a:rPr lang="ru-RU" sz="1000">
                          <a:effectLst/>
                        </a:rPr>
                        <a:t>RU.1.2168-2011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36195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000">
                          <a:effectLst/>
                        </a:rPr>
                        <a:t>Трубы для морских трубопроводов из углеродистых и низколегированных сталей. Общие технические условия. На основе ГОСТ Р 53500-2009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36195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effectLst/>
                        </a:rPr>
                        <a:t>RU AZ BY KZ KG UZ 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  <a:tr h="304824"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100"/>
                        </a:spcBef>
                        <a:spcAft>
                          <a:spcPts val="100"/>
                        </a:spcAft>
                        <a:buFont typeface="+mj-lt"/>
                        <a:buNone/>
                      </a:pPr>
                      <a:r>
                        <a:rPr lang="ru-RU" sz="1000" dirty="0" smtClean="0">
                          <a:effectLst/>
                        </a:rPr>
                        <a:t>3</a:t>
                      </a: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36195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000">
                          <a:effectLst/>
                        </a:rPr>
                        <a:t>ГОСТ 31445</a:t>
                      </a:r>
                      <a:r>
                        <a:rPr lang="ru-RU" sz="1000">
                          <a:effectLst/>
                          <a:sym typeface="Symbol"/>
                        </a:rPr>
                        <a:t></a:t>
                      </a:r>
                      <a:r>
                        <a:rPr lang="ru-RU" sz="1000">
                          <a:effectLst/>
                        </a:rPr>
                        <a:t>2012 </a:t>
                      </a:r>
                      <a:br>
                        <a:rPr lang="ru-RU" sz="1000">
                          <a:effectLst/>
                        </a:rPr>
                      </a:br>
                      <a:r>
                        <a:rPr lang="ru-RU" sz="1000">
                          <a:effectLst/>
                        </a:rPr>
                        <a:t>RU.1.2174-2011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36195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000" dirty="0">
                          <a:effectLst/>
                        </a:rPr>
                        <a:t>Трубы стальные и чугунные с защитными покрытиями. Технические требования. На основе ГОСТ Р 53384-2009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36195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effectLst/>
                        </a:rPr>
                        <a:t>RU AZ BY KZ KG UZ 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  <a:tr h="609647"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100"/>
                        </a:spcBef>
                        <a:spcAft>
                          <a:spcPts val="100"/>
                        </a:spcAft>
                        <a:buFont typeface="+mj-lt"/>
                        <a:buNone/>
                      </a:pPr>
                      <a:r>
                        <a:rPr lang="ru-RU" sz="1000" dirty="0" smtClean="0">
                          <a:effectLst/>
                        </a:rPr>
                        <a:t>4</a:t>
                      </a: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36195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000">
                          <a:effectLst/>
                        </a:rPr>
                        <a:t>ГОСТ 31446</a:t>
                      </a:r>
                      <a:r>
                        <a:rPr lang="ru-RU" sz="1000">
                          <a:effectLst/>
                          <a:sym typeface="Symbol"/>
                        </a:rPr>
                        <a:t></a:t>
                      </a:r>
                      <a:r>
                        <a:rPr lang="ru-RU" sz="1000">
                          <a:effectLst/>
                        </a:rPr>
                        <a:t>2012</a:t>
                      </a:r>
                      <a:br>
                        <a:rPr lang="ru-RU" sz="1000">
                          <a:effectLst/>
                        </a:rPr>
                      </a:br>
                      <a:r>
                        <a:rPr lang="ru-RU" sz="1000">
                          <a:effectLst/>
                        </a:rPr>
                        <a:t>RU.1.2175-2011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36195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000" dirty="0">
                          <a:effectLst/>
                        </a:rPr>
                        <a:t>Трубы стальные, применяемые в качестве обсадных или насосно-компрессорных труб для скважин в нефтяной и газовой промышленности. Общие технические условия. На основе ГОСТ Р 53366-2009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36195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effectLst/>
                        </a:rPr>
                        <a:t>RU AZ BY KZ KG UZ 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  <a:tr h="457236"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100"/>
                        </a:spcBef>
                        <a:spcAft>
                          <a:spcPts val="100"/>
                        </a:spcAft>
                        <a:buFont typeface="+mj-lt"/>
                        <a:buNone/>
                      </a:pPr>
                      <a:r>
                        <a:rPr lang="ru-RU" sz="1000" dirty="0" smtClean="0">
                          <a:effectLst/>
                        </a:rPr>
                        <a:t>5</a:t>
                      </a: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36195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000">
                          <a:effectLst/>
                        </a:rPr>
                        <a:t>ГОСТ 31447</a:t>
                      </a:r>
                      <a:r>
                        <a:rPr lang="ru-RU" sz="1000">
                          <a:effectLst/>
                          <a:sym typeface="Symbol"/>
                        </a:rPr>
                        <a:t></a:t>
                      </a:r>
                      <a:r>
                        <a:rPr lang="ru-RU" sz="1000">
                          <a:effectLst/>
                        </a:rPr>
                        <a:t>2012 RU.1.2176-2011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36195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000">
                          <a:effectLst/>
                        </a:rPr>
                        <a:t>Трубы стальные сварные для магистральных газопроводов, нефтепроводов и нефтепродуктопроводов. Технические условия. На основе ГОСТ Р 52079-2003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36195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effectLst/>
                        </a:rPr>
                        <a:t>RU AZ BY KZ KG UZ 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  <a:tr h="457236"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100"/>
                        </a:spcBef>
                        <a:spcAft>
                          <a:spcPts val="100"/>
                        </a:spcAft>
                        <a:buFont typeface="+mj-lt"/>
                        <a:buNone/>
                      </a:pPr>
                      <a:r>
                        <a:rPr lang="ru-RU" sz="1000" dirty="0" smtClean="0">
                          <a:effectLst/>
                        </a:rPr>
                        <a:t>6</a:t>
                      </a: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36195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000">
                          <a:effectLst/>
                        </a:rPr>
                        <a:t>ГОСТ 31448</a:t>
                      </a:r>
                      <a:r>
                        <a:rPr lang="ru-RU" sz="1000">
                          <a:effectLst/>
                          <a:sym typeface="Symbol"/>
                        </a:rPr>
                        <a:t></a:t>
                      </a:r>
                      <a:r>
                        <a:rPr lang="ru-RU" sz="1000">
                          <a:effectLst/>
                        </a:rPr>
                        <a:t>2012</a:t>
                      </a:r>
                      <a:br>
                        <a:rPr lang="ru-RU" sz="1000">
                          <a:effectLst/>
                        </a:rPr>
                      </a:br>
                      <a:r>
                        <a:rPr lang="ru-RU" sz="1000">
                          <a:effectLst/>
                        </a:rPr>
                        <a:t>RU.1.2177-2011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36195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000">
                          <a:effectLst/>
                        </a:rPr>
                        <a:t>Трубы стальные с защитными наружными покрытиями для магистральных газонефтепроводов. Технические условия. На основе ГОСТ Р 52568-2006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36195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effectLst/>
                        </a:rPr>
                        <a:t>RU AZ BY KZ KG UZ 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  <a:tr h="304824"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100"/>
                        </a:spcBef>
                        <a:spcAft>
                          <a:spcPts val="100"/>
                        </a:spcAft>
                        <a:buFont typeface="+mj-lt"/>
                        <a:buNone/>
                      </a:pPr>
                      <a:r>
                        <a:rPr lang="ru-RU" sz="1000" dirty="0" smtClean="0">
                          <a:effectLst/>
                        </a:rPr>
                        <a:t>7</a:t>
                      </a: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36195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000">
                          <a:effectLst/>
                        </a:rPr>
                        <a:t>ГОСТ</a:t>
                      </a:r>
                      <a:r>
                        <a:rPr lang="en-US" sz="1000">
                          <a:effectLst/>
                        </a:rPr>
                        <a:t> 31458-2012</a:t>
                      </a:r>
                      <a:br>
                        <a:rPr lang="en-US" sz="1000">
                          <a:effectLst/>
                        </a:rPr>
                      </a:br>
                      <a:r>
                        <a:rPr lang="en-US" sz="1000">
                          <a:effectLst/>
                        </a:rPr>
                        <a:t>RU.</a:t>
                      </a:r>
                      <a:r>
                        <a:rPr lang="ru-RU" sz="1000">
                          <a:effectLst/>
                        </a:rPr>
                        <a:t>1</a:t>
                      </a:r>
                      <a:r>
                        <a:rPr lang="en-US" sz="1000">
                          <a:effectLst/>
                        </a:rPr>
                        <a:t>.</a:t>
                      </a:r>
                      <a:r>
                        <a:rPr lang="ru-RU" sz="1000">
                          <a:effectLst/>
                        </a:rPr>
                        <a:t>2595-2011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36195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000">
                          <a:effectLst/>
                        </a:rPr>
                        <a:t>Трубы стальные и изделия из труб. Документы о приемочном контроле. На основе ГОСТ Р 53364-2009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36195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effectLst/>
                        </a:rPr>
                        <a:t>RU AZ KZ KG</a:t>
                      </a:r>
                      <a:r>
                        <a:rPr lang="ru-RU" sz="1000">
                          <a:effectLst/>
                        </a:rPr>
                        <a:t> 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  <a:tr h="457236"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100"/>
                        </a:spcBef>
                        <a:spcAft>
                          <a:spcPts val="100"/>
                        </a:spcAft>
                        <a:buFont typeface="+mj-lt"/>
                        <a:buNone/>
                      </a:pPr>
                      <a:r>
                        <a:rPr lang="ru-RU" sz="1000" dirty="0" smtClean="0">
                          <a:effectLst/>
                        </a:rPr>
                        <a:t>8</a:t>
                      </a: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36195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000">
                          <a:effectLst/>
                        </a:rPr>
                        <a:t>ГОСТ ISO 2531</a:t>
                      </a:r>
                      <a:r>
                        <a:rPr lang="ru-RU" sz="1000">
                          <a:effectLst/>
                          <a:sym typeface="Symbol"/>
                        </a:rPr>
                        <a:t></a:t>
                      </a:r>
                      <a:r>
                        <a:rPr lang="ru-RU" sz="1000">
                          <a:effectLst/>
                        </a:rPr>
                        <a:t>2012</a:t>
                      </a:r>
                      <a:br>
                        <a:rPr lang="ru-RU" sz="1000">
                          <a:effectLst/>
                        </a:rPr>
                      </a:br>
                      <a:r>
                        <a:rPr lang="ru-RU" sz="1000">
                          <a:effectLst/>
                        </a:rPr>
                        <a:t>RU.1.2178-2011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36195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000">
                          <a:effectLst/>
                        </a:rPr>
                        <a:t>Трубы, фитинги, арматура и их соединения из чугуна с шаровидным графитом для водо- и газоснабжения. На основе ГОСТ Р ИСО 2531-2008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36195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effectLst/>
                        </a:rPr>
                        <a:t>RU AZ BY KZ KG 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  <a:tr h="457236"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100"/>
                        </a:spcBef>
                        <a:spcAft>
                          <a:spcPts val="100"/>
                        </a:spcAft>
                        <a:buFont typeface="+mj-lt"/>
                        <a:buNone/>
                      </a:pPr>
                      <a:r>
                        <a:rPr lang="ru-RU" sz="1000" dirty="0" smtClean="0">
                          <a:effectLst/>
                        </a:rPr>
                        <a:t>9</a:t>
                      </a:r>
                      <a:r>
                        <a:rPr lang="en-US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36195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000">
                          <a:effectLst/>
                        </a:rPr>
                        <a:t>ГОСТ ISO 3183</a:t>
                      </a:r>
                      <a:r>
                        <a:rPr lang="ru-RU" sz="1000">
                          <a:effectLst/>
                          <a:sym typeface="Symbol"/>
                        </a:rPr>
                        <a:t></a:t>
                      </a:r>
                      <a:r>
                        <a:rPr lang="ru-RU" sz="1000">
                          <a:effectLst/>
                        </a:rPr>
                        <a:t>2012</a:t>
                      </a:r>
                      <a:br>
                        <a:rPr lang="ru-RU" sz="1000">
                          <a:effectLst/>
                        </a:rPr>
                      </a:br>
                      <a:r>
                        <a:rPr lang="ru-RU" sz="1000">
                          <a:effectLst/>
                        </a:rPr>
                        <a:t>RU.1.2173-2011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36195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000">
                          <a:effectLst/>
                        </a:rPr>
                        <a:t>Трубы стальные для трубопроводов нефтяной и газовой промышленности. Общие технические условия. На основе ГОСТ Р ИСО 3183-2009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36195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dirty="0">
                          <a:effectLst/>
                        </a:rPr>
                        <a:t>RU AZ AM BY KZ KG 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</a:tbl>
          </a:graphicData>
        </a:graphic>
      </p:graphicFrame>
      <p:sp>
        <p:nvSpPr>
          <p:cNvPr id="16467" name="Rectangle 5"/>
          <p:cNvSpPr>
            <a:spLocks noChangeArrowheads="1"/>
          </p:cNvSpPr>
          <p:nvPr/>
        </p:nvSpPr>
        <p:spPr bwMode="auto">
          <a:xfrm>
            <a:off x="914400" y="989013"/>
            <a:ext cx="7858125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indent="195263" eaLnBrk="0" hangingPunct="0"/>
            <a:r>
              <a:rPr lang="ru-RU" sz="1100">
                <a:latin typeface="Courier New" pitchFamily="49" charset="0"/>
                <a:cs typeface="Times New Roman" pitchFamily="18" charset="0"/>
              </a:rPr>
              <a:t>ПЕРЕЧЕНЬ</a:t>
            </a:r>
            <a:endParaRPr lang="ru-RU" sz="900"/>
          </a:p>
          <a:p>
            <a:pPr indent="195263" eaLnBrk="0" hangingPunct="0"/>
            <a:r>
              <a:rPr lang="ru-RU" sz="1100">
                <a:latin typeface="Courier New" pitchFamily="49" charset="0"/>
                <a:cs typeface="Times New Roman" pitchFamily="18" charset="0"/>
              </a:rPr>
              <a:t>МЕЖГОСУДАРСТВЕННЫХ НОРМАТИВНЫХ ДОКУМЕНТОВ (НД),ПРИНЯТЫХ  ПО ПЕРЕПИСКЕ В МАРТЕ 2012 г.</a:t>
            </a:r>
            <a:endParaRPr lang="ru-RU" sz="900"/>
          </a:p>
          <a:p>
            <a:pPr indent="195263" eaLnBrk="0" hangingPunct="0"/>
            <a:r>
              <a:rPr lang="ru-RU" sz="1100">
                <a:latin typeface="Courier New" pitchFamily="49" charset="0"/>
                <a:cs typeface="Times New Roman" pitchFamily="18" charset="0"/>
              </a:rPr>
              <a:t>     В графе "Присоединившиеся государства" использованы следующие условные обозначения:</a:t>
            </a:r>
            <a:endParaRPr lang="ru-RU" sz="900"/>
          </a:p>
          <a:p>
            <a:pPr indent="195263" eaLnBrk="0" hangingPunct="0"/>
            <a:r>
              <a:rPr lang="ru-RU" sz="1000">
                <a:latin typeface="Courier New" pitchFamily="49" charset="0"/>
                <a:cs typeface="Times New Roman" pitchFamily="18" charset="0"/>
              </a:rPr>
              <a:t>Первым указано государство-разработчик НД.</a:t>
            </a:r>
            <a:endParaRPr lang="ru-RU" sz="900"/>
          </a:p>
          <a:p>
            <a:pPr indent="195263" eaLnBrk="0" hangingPunct="0"/>
            <a:endParaRPr lang="ru-RU"/>
          </a:p>
        </p:txBody>
      </p:sp>
      <p:pic>
        <p:nvPicPr>
          <p:cNvPr id="16468" name="Picture 4" descr="n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32238" y="5921375"/>
            <a:ext cx="239077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69" name="Rectangle 6"/>
          <p:cNvSpPr>
            <a:spLocks noChangeArrowheads="1"/>
          </p:cNvSpPr>
          <p:nvPr/>
        </p:nvSpPr>
        <p:spPr bwMode="auto">
          <a:xfrm>
            <a:off x="1143000" y="5942013"/>
            <a:ext cx="796766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ru-RU" sz="1200">
                <a:cs typeface="Times New Roman" pitchFamily="18" charset="0"/>
              </a:rPr>
              <a:t>Ответственный секретарь МГС    	    		 		Н.В. Сонец</a:t>
            </a:r>
            <a:endParaRPr lang="ru-RU" sz="900"/>
          </a:p>
          <a:p>
            <a:pPr algn="ctr" eaLnBrk="0" hangingPunct="0"/>
            <a:r>
              <a:rPr lang="ru-RU" sz="1200">
                <a:cs typeface="Times New Roman" pitchFamily="18" charset="0"/>
              </a:rPr>
              <a:t>						 </a:t>
            </a:r>
            <a:r>
              <a:rPr lang="ru-RU" sz="1200" u="sng">
                <a:cs typeface="Times New Roman" pitchFamily="18" charset="0"/>
              </a:rPr>
              <a:t>" 15"  марта  2012 г.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824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141901907"/>
              </p:ext>
            </p:extLst>
          </p:nvPr>
        </p:nvGraphicFramePr>
        <p:xfrm>
          <a:off x="277110" y="1014296"/>
          <a:ext cx="8599367" cy="4357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476250" y="228600"/>
            <a:ext cx="8229600" cy="636588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2400" b="1" u="sng" dirty="0" smtClean="0"/>
              <a:t>Хронология перевода 9 утвержденных российских стандартов на трубы в разряд межгосударственных</a:t>
            </a:r>
          </a:p>
        </p:txBody>
      </p:sp>
      <p:sp>
        <p:nvSpPr>
          <p:cNvPr id="17412" name="TextBox 3"/>
          <p:cNvSpPr txBox="1">
            <a:spLocks noChangeArrowheads="1"/>
          </p:cNvSpPr>
          <p:nvPr/>
        </p:nvSpPr>
        <p:spPr bwMode="auto">
          <a:xfrm>
            <a:off x="1905000" y="1000125"/>
            <a:ext cx="49688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/>
              <a:t>Ноябрь</a:t>
            </a:r>
            <a:r>
              <a:rPr lang="ru-RU" b="1" dirty="0"/>
              <a:t> 2010 – </a:t>
            </a:r>
            <a:r>
              <a:rPr lang="ru-RU" dirty="0" smtClean="0"/>
              <a:t>июнь</a:t>
            </a:r>
            <a:r>
              <a:rPr lang="ru-RU" b="1" dirty="0" smtClean="0"/>
              <a:t> 2013 </a:t>
            </a:r>
            <a:r>
              <a:rPr lang="ru-RU" dirty="0"/>
              <a:t>года:</a:t>
            </a:r>
          </a:p>
          <a:p>
            <a:endParaRPr lang="ru-RU" dirty="0"/>
          </a:p>
        </p:txBody>
      </p:sp>
      <p:sp>
        <p:nvSpPr>
          <p:cNvPr id="17413" name="Прямоугольник 5"/>
          <p:cNvSpPr>
            <a:spLocks noChangeArrowheads="1"/>
          </p:cNvSpPr>
          <p:nvPr/>
        </p:nvSpPr>
        <p:spPr bwMode="auto">
          <a:xfrm>
            <a:off x="251520" y="5805264"/>
            <a:ext cx="856456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002060"/>
                </a:solidFill>
              </a:rPr>
              <a:t>Почти три года </a:t>
            </a:r>
            <a:r>
              <a:rPr lang="ru-RU" sz="1600" dirty="0" smtClean="0">
                <a:solidFill>
                  <a:srgbClr val="002060"/>
                </a:solidFill>
              </a:rPr>
              <a:t>понадобилось, чтобы ранее утвержденные стандарты ГОСТ Р смогли применяться в России в качестве межгосударственных стандартов.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002060"/>
                </a:solidFill>
              </a:rPr>
              <a:t>Разрабатывать национальные стандарты и потом переводить их в межгосударственные неэффективно.</a:t>
            </a: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17414" name="TextBox 7"/>
          <p:cNvSpPr txBox="1">
            <a:spLocks noChangeArrowheads="1"/>
          </p:cNvSpPr>
          <p:nvPr/>
        </p:nvSpPr>
        <p:spPr bwMode="auto">
          <a:xfrm>
            <a:off x="539552" y="2339156"/>
            <a:ext cx="104457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/>
              <a:t>Ноябрь 2010</a:t>
            </a:r>
          </a:p>
        </p:txBody>
      </p:sp>
      <p:sp>
        <p:nvSpPr>
          <p:cNvPr id="17415" name="TextBox 8"/>
          <p:cNvSpPr txBox="1">
            <a:spLocks noChangeArrowheads="1"/>
          </p:cNvSpPr>
          <p:nvPr/>
        </p:nvSpPr>
        <p:spPr bwMode="auto">
          <a:xfrm>
            <a:off x="467544" y="3284984"/>
            <a:ext cx="11303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/>
              <a:t>Октябрь 2011</a:t>
            </a:r>
          </a:p>
        </p:txBody>
      </p:sp>
      <p:sp>
        <p:nvSpPr>
          <p:cNvPr id="17416" name="TextBox 9"/>
          <p:cNvSpPr txBox="1">
            <a:spLocks noChangeArrowheads="1"/>
          </p:cNvSpPr>
          <p:nvPr/>
        </p:nvSpPr>
        <p:spPr bwMode="auto">
          <a:xfrm>
            <a:off x="350838" y="4221088"/>
            <a:ext cx="7921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/>
              <a:t>Март 2012</a:t>
            </a:r>
          </a:p>
        </p:txBody>
      </p:sp>
      <p:sp>
        <p:nvSpPr>
          <p:cNvPr id="17417" name="TextBox 10"/>
          <p:cNvSpPr txBox="1">
            <a:spLocks noChangeArrowheads="1"/>
          </p:cNvSpPr>
          <p:nvPr/>
        </p:nvSpPr>
        <p:spPr bwMode="auto">
          <a:xfrm>
            <a:off x="268288" y="1363663"/>
            <a:ext cx="10429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/>
              <a:t>Ноябрь 2010</a:t>
            </a:r>
          </a:p>
        </p:txBody>
      </p:sp>
      <p:grpSp>
        <p:nvGrpSpPr>
          <p:cNvPr id="10" name="Группа 9"/>
          <p:cNvGrpSpPr/>
          <p:nvPr/>
        </p:nvGrpSpPr>
        <p:grpSpPr>
          <a:xfrm>
            <a:off x="746573" y="5085184"/>
            <a:ext cx="8046890" cy="670291"/>
            <a:chOff x="915706" y="5343137"/>
            <a:chExt cx="8046890" cy="670291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915706" y="5415145"/>
              <a:ext cx="8046890" cy="454267"/>
            </a:xfrm>
            <a:prstGeom prst="rect">
              <a:avLst/>
            </a:prstGeom>
            <a:solidFill>
              <a:srgbClr val="FBBDBD"/>
            </a:solidFill>
          </p:spPr>
          <p:style>
            <a:lnRef idx="2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Прямоугольник 11"/>
            <p:cNvSpPr/>
            <p:nvPr/>
          </p:nvSpPr>
          <p:spPr>
            <a:xfrm>
              <a:off x="1068725" y="5343137"/>
              <a:ext cx="7470826" cy="67029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2044" tIns="38100" rIns="38100" bIns="3810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500" b="1" dirty="0"/>
                <a:t> </a:t>
              </a:r>
              <a:r>
                <a:rPr lang="ru-RU" sz="1500" b="1" dirty="0" smtClean="0"/>
                <a:t>5 июня</a:t>
              </a:r>
              <a:r>
                <a:rPr lang="ru-RU" sz="1500" b="1" kern="1200" dirty="0" smtClean="0"/>
                <a:t> 2013 г. </a:t>
              </a:r>
              <a:r>
                <a:rPr lang="ru-RU" sz="1500" dirty="0"/>
                <a:t>стандарты </a:t>
              </a:r>
              <a:r>
                <a:rPr lang="ru-RU" sz="1500" kern="1200" dirty="0" smtClean="0"/>
                <a:t>зарегистрированы приказом  </a:t>
              </a:r>
              <a:r>
                <a:rPr lang="ru-RU" sz="1500" dirty="0" err="1" smtClean="0"/>
                <a:t>Росстандарта</a:t>
              </a:r>
              <a:r>
                <a:rPr lang="ru-RU" sz="1500" dirty="0" smtClean="0"/>
                <a:t> </a:t>
              </a:r>
              <a:endParaRPr lang="ru-RU" sz="1500" kern="1200" dirty="0"/>
            </a:p>
          </p:txBody>
        </p:sp>
      </p:grpSp>
      <p:sp>
        <p:nvSpPr>
          <p:cNvPr id="14" name="Овал 13"/>
          <p:cNvSpPr/>
          <p:nvPr/>
        </p:nvSpPr>
        <p:spPr>
          <a:xfrm>
            <a:off x="107504" y="4967400"/>
            <a:ext cx="837864" cy="837864"/>
          </a:xfrm>
          <a:prstGeom prst="ellipse">
            <a:avLst/>
          </a:prstGeom>
          <a:solidFill>
            <a:srgbClr val="FBBDBD"/>
          </a:solidFill>
        </p:spPr>
        <p:style>
          <a:lnRef idx="2">
            <a:schemeClr val="dk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TextBox 9"/>
          <p:cNvSpPr txBox="1">
            <a:spLocks noChangeArrowheads="1"/>
          </p:cNvSpPr>
          <p:nvPr/>
        </p:nvSpPr>
        <p:spPr bwMode="auto">
          <a:xfrm>
            <a:off x="179512" y="5085184"/>
            <a:ext cx="7921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 smtClean="0"/>
              <a:t>Июнь 2013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2076233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4417</TotalTime>
  <Words>1068</Words>
  <Application>Microsoft Office PowerPoint</Application>
  <PresentationFormat>Экран (4:3)</PresentationFormat>
  <Paragraphs>230</Paragraphs>
  <Slides>24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24</vt:i4>
      </vt:variant>
    </vt:vector>
  </HeadingPairs>
  <TitlesOfParts>
    <vt:vector size="27" baseType="lpstr">
      <vt:lpstr>Тема Office</vt:lpstr>
      <vt:lpstr>Document</vt:lpstr>
      <vt:lpstr>Acrobat Document</vt:lpstr>
      <vt:lpstr>  РАБОТА  ТК 357   «СТАЛЬНЫЕ  И  ЧУГУННЫЕ  ТРУБЫ  И  БАЛЛОНЫ»  В  ОБЛАСТИ  МЕЖГОСУДАРСТВЕННОЙ  И   МЕЖДУНАРОДНОЙ  СТАНДАРТИЗАЦИИ </vt:lpstr>
      <vt:lpstr>ФИНАНСИРОВАНИЕ  СТАНДАРТИЗАЦИИ  ИЗ  БЮДЖЕТА   И  ПРОМЫШЛЕННОСТЬЮ  РОССИИ</vt:lpstr>
      <vt:lpstr>Презентация PowerPoint</vt:lpstr>
      <vt:lpstr>Презентация PowerPoint</vt:lpstr>
      <vt:lpstr>СОГЛАШЕНИЕ МЕЖДУ РОССТАНДАРТОМ И СЕН/СЕНЕЛЕК </vt:lpstr>
      <vt:lpstr>Презентация PowerPoint</vt:lpstr>
      <vt:lpstr> Работа ТК 357 по гармонизации стандартов ИСО в 2005-2014 г.г. </vt:lpstr>
      <vt:lpstr>Перевод утвержденных национальных стандартов в разряд межгосударственных</vt:lpstr>
      <vt:lpstr>Хронология перевода 9 утвержденных российских стандартов на трубы в разряд межгосударственных</vt:lpstr>
      <vt:lpstr>РАЗРАБОТКА СТАНДАРТОВ  НА ТРУБЫ ТК 357 И МТК 007 В 2005-2015 г.г.</vt:lpstr>
      <vt:lpstr>Презентация PowerPoint</vt:lpstr>
      <vt:lpstr>Презентация PowerPoint</vt:lpstr>
      <vt:lpstr>Протокол МГС № 38 - 2010</vt:lpstr>
      <vt:lpstr>                      Протокол МГС № 38 - 2010  11.11. Принять предложение Федеральное агентства по техническому регулированию и метрологии Российской Федерации о целесообразности тесной координации государств-участников СНГ в рамках МТК 007.    Просить Федеральное агентство по техническому регулированию и метрологии Российской Федерации совместно с Госпотребстандартом Украины обеспечить координацию деятельности в рамках МТК 007 и представить информацию по данному вопросу на очередное заседание НТКС.   </vt:lpstr>
      <vt:lpstr>    Протокол МГС № 42 - 2012</vt:lpstr>
      <vt:lpstr>Презентация PowerPoint</vt:lpstr>
      <vt:lpstr>ФИНАНСИРОВАНИЕ  РАЗРАБОТКИ  СТАНДАРТОВ   В  ТК 357  СО  СТОРОНЫ  РОССТАНДАРТА  И  ТРУБНЫМИ КОМПАНИЯМИ  РОССИИ</vt:lpstr>
      <vt:lpstr>     Российские трубные компании за последние 8 лет затратили на разработку стандартов, в том числе и межгосударственных, более  40 млн. рублей и готовы дальше финансировать эту работу.      </vt:lpstr>
      <vt:lpstr>Презентация PowerPoint</vt:lpstr>
      <vt:lpstr>   Протокол НТКС № 49-2015    </vt:lpstr>
      <vt:lpstr>    Протокол НТКС № 49-2015  12.10. С  учетом состоявшегося обсуждения считать целесообразным:  поддержать предложение Госстандарта Республики Беларусь об учреждении МТК на базе технического комитета Российской Федерации ТК 357 «Стальные и чугунные трубы и баллоны» и передаче учреждаемому МТК полномочий МТК 007 «Трубы и стальные баллоны», ведение секретариата которого закреплено за украинской Стороной и рекомендовать рассмотрение данного вопроса  на 47 – м заседании МГС.      </vt:lpstr>
      <vt:lpstr>Презентация PowerPoint</vt:lpstr>
      <vt:lpstr>  Речь не идет о выборе между двумя ТК , российским и украинским, какой ТК работает эффективней?  Сегодня решается вопрос:  Будут ли у строителей, энергетиков, машиностроителей стран СНГ современные стандарты на трубы?   Стандарты, гармонизированные со стандартами ИСО и СЕН и учитывающие существующую инфраструктуру наших стран, созданную по ГОСТам?   Или этих стандартов по прежнему не будет!  Выбор за Вами, уважаемые руководители органов по стандартизации!   </vt:lpstr>
      <vt:lpstr>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 РОЛИ  ПРОМЫШЛЕННОСТИ    В  СОЗДАНИИ  СИСТЕМЫ  ТЕХНИЧЕСКОГО  РЕГУЛИРОВАНИЯ   «ТАМОЖЕННОГО СОЮЗА»</dc:title>
  <dc:creator>user</dc:creator>
  <cp:lastModifiedBy>Lotsmanov</cp:lastModifiedBy>
  <cp:revision>237</cp:revision>
  <cp:lastPrinted>2014-04-21T10:12:47Z</cp:lastPrinted>
  <dcterms:created xsi:type="dcterms:W3CDTF">2012-02-06T13:33:49Z</dcterms:created>
  <dcterms:modified xsi:type="dcterms:W3CDTF">2015-06-17T10:29:30Z</dcterms:modified>
</cp:coreProperties>
</file>